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49"/>
  </p:notesMasterIdLst>
  <p:sldIdLst>
    <p:sldId id="273" r:id="rId9"/>
    <p:sldId id="274" r:id="rId10"/>
    <p:sldId id="316" r:id="rId11"/>
    <p:sldId id="295" r:id="rId12"/>
    <p:sldId id="307" r:id="rId13"/>
    <p:sldId id="308" r:id="rId14"/>
    <p:sldId id="314" r:id="rId15"/>
    <p:sldId id="309" r:id="rId16"/>
    <p:sldId id="315" r:id="rId17"/>
    <p:sldId id="296" r:id="rId18"/>
    <p:sldId id="317" r:id="rId19"/>
    <p:sldId id="319" r:id="rId20"/>
    <p:sldId id="297" r:id="rId21"/>
    <p:sldId id="275" r:id="rId22"/>
    <p:sldId id="276" r:id="rId23"/>
    <p:sldId id="277" r:id="rId24"/>
    <p:sldId id="278" r:id="rId25"/>
    <p:sldId id="280" r:id="rId26"/>
    <p:sldId id="281" r:id="rId27"/>
    <p:sldId id="298" r:id="rId28"/>
    <p:sldId id="304" r:id="rId29"/>
    <p:sldId id="282" r:id="rId30"/>
    <p:sldId id="283" r:id="rId31"/>
    <p:sldId id="284" r:id="rId32"/>
    <p:sldId id="285" r:id="rId33"/>
    <p:sldId id="305" r:id="rId34"/>
    <p:sldId id="286" r:id="rId35"/>
    <p:sldId id="292" r:id="rId36"/>
    <p:sldId id="293" r:id="rId37"/>
    <p:sldId id="287" r:id="rId38"/>
    <p:sldId id="291" r:id="rId39"/>
    <p:sldId id="306" r:id="rId40"/>
    <p:sldId id="299" r:id="rId41"/>
    <p:sldId id="300" r:id="rId42"/>
    <p:sldId id="301" r:id="rId43"/>
    <p:sldId id="302" r:id="rId44"/>
    <p:sldId id="288" r:id="rId45"/>
    <p:sldId id="290" r:id="rId46"/>
    <p:sldId id="289" r:id="rId47"/>
    <p:sldId id="270" r:id="rId48"/>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99C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4" autoAdjust="0"/>
    <p:restoredTop sz="94601" autoAdjust="0"/>
  </p:normalViewPr>
  <p:slideViewPr>
    <p:cSldViewPr snapToGrid="0">
      <p:cViewPr>
        <p:scale>
          <a:sx n="100" d="100"/>
          <a:sy n="100" d="100"/>
        </p:scale>
        <p:origin x="2112" y="1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23/05/2023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d’un code « non propre» : peu documenté et jamais testé.</a:t>
            </a:r>
          </a:p>
          <a:p>
            <a:r>
              <a:rPr lang="fr-FR" dirty="0"/>
              <a:t>Utilisation des  « notebooks » destiné à de l’exploration et non de la production : mauvaise gestion des historiques, manque de traçabilité, problème de reproductibilité …</a:t>
            </a:r>
          </a:p>
          <a:p>
            <a:r>
              <a:rPr lang="fr-FR" dirty="0"/>
              <a:t>L’entraînement se fait sur un échantillon de données peu représentatif de la prod</a:t>
            </a:r>
          </a:p>
          <a:p>
            <a:r>
              <a:rPr lang="fr-FR" dirty="0"/>
              <a:t>Peu de visibilité sur les conditions réelles d’exploitation de ces algorithmes : environnement (R vs python en prod) …</a:t>
            </a:r>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10</a:t>
            </a:fld>
            <a:endParaRPr lang="fr-FR"/>
          </a:p>
        </p:txBody>
      </p:sp>
    </p:spTree>
    <p:extLst>
      <p:ext uri="{BB962C8B-B14F-4D97-AF65-F5344CB8AC3E}">
        <p14:creationId xmlns:p14="http://schemas.microsoft.com/office/powerpoint/2010/main" val="1004303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24</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131593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4171183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29</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30</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33</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34</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d’un code « non propre» : peu documenté et jamais testé.</a:t>
            </a:r>
          </a:p>
          <a:p>
            <a:r>
              <a:rPr lang="fr-FR" dirty="0"/>
              <a:t>Utilisation des  « notebooks » destiné à de l’exploration et non de la production : mauvaise gestion des historiques, manque de traçabilité, problème de reproductibilité …</a:t>
            </a:r>
          </a:p>
          <a:p>
            <a:r>
              <a:rPr lang="fr-FR" dirty="0"/>
              <a:t>L’entraînement se fait sur un échantillon de données peu représentatif de la prod</a:t>
            </a:r>
          </a:p>
          <a:p>
            <a:r>
              <a:rPr lang="fr-FR" dirty="0"/>
              <a:t>Peu de visibilité sur les conditions réelles d’exploitation de ces algorithmes : environnement (R vs python en prod) …</a:t>
            </a:r>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11</a:t>
            </a:fld>
            <a:endParaRPr lang="fr-FR"/>
          </a:p>
        </p:txBody>
      </p:sp>
    </p:spTree>
    <p:extLst>
      <p:ext uri="{BB962C8B-B14F-4D97-AF65-F5344CB8AC3E}">
        <p14:creationId xmlns:p14="http://schemas.microsoft.com/office/powerpoint/2010/main" val="1313088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35</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36</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38</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39</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d’un code « non propre» : peu documenté et jamais testé.</a:t>
            </a:r>
          </a:p>
          <a:p>
            <a:r>
              <a:rPr lang="fr-FR" dirty="0"/>
              <a:t>Utilisation des  « notebooks » destiné à de l’exploration et non de la production : mauvaise gestion des historiques, manque de traçabilité, problème de reproductibilité …</a:t>
            </a:r>
          </a:p>
          <a:p>
            <a:r>
              <a:rPr lang="fr-FR" dirty="0"/>
              <a:t>L’entraînement se fait sur un échantillon de données peu représentatif de la prod</a:t>
            </a:r>
          </a:p>
          <a:p>
            <a:r>
              <a:rPr lang="fr-FR" dirty="0"/>
              <a:t>Peu de visibilité sur les conditions réelles d’exploitation de ces algorithmes : environnement (R vs python en prod) …</a:t>
            </a:r>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12</a:t>
            </a:fld>
            <a:endParaRPr lang="fr-FR"/>
          </a:p>
        </p:txBody>
      </p:sp>
    </p:spTree>
    <p:extLst>
      <p:ext uri="{BB962C8B-B14F-4D97-AF65-F5344CB8AC3E}">
        <p14:creationId xmlns:p14="http://schemas.microsoft.com/office/powerpoint/2010/main" val="34208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solidFill>
                  <a:srgbClr val="000000"/>
                </a:solidFill>
                <a:latin typeface="Barlow Light" panose="00000400000000000000" pitchFamily="2" charset="0"/>
              </a:rPr>
              <a:t>Conflits de visions, processus manuel, délais long à cause de la manque de réactivité par exemple</a:t>
            </a: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13</a:t>
            </a:fld>
            <a:endParaRPr lang="fr-FR"/>
          </a:p>
        </p:txBody>
      </p:sp>
    </p:spTree>
    <p:extLst>
      <p:ext uri="{BB962C8B-B14F-4D97-AF65-F5344CB8AC3E}">
        <p14:creationId xmlns:p14="http://schemas.microsoft.com/office/powerpoint/2010/main" val="405810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19</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20</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21</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22</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2963159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23/05/2023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23/05/2023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23/05/2023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23/05/2023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23/05/2023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23/05/2023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23/05/2023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23/05/2023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23/05/2023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23/05/2023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23/05/2023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23/05/2023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23/05/2023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23/05/2023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23/05/2023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23/05/2023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23/05/2023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23/05/2023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23/05/2023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23/05/2023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23/05/2023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23/05/2023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23/05/2023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23/05/2023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23/05/2023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23/05/2023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image" Target="../media/image24.sv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image" Target="../media/image24.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5.png"/><Relationship Id="rId7" Type="http://schemas.openxmlformats.org/officeDocument/2006/relationships/image" Target="../media/image23.png"/><Relationship Id="rId12"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a:xfrm>
            <a:off x="261302" y="1542534"/>
            <a:ext cx="8999656" cy="1531937"/>
          </a:xfrm>
        </p:spPr>
        <p:txBody>
          <a:bodyPr>
            <a:noAutofit/>
          </a:bodyPr>
          <a:lstStyle/>
          <a:p>
            <a:r>
              <a:rPr lang="fr-FR" sz="3600" dirty="0"/>
              <a:t>Et si les données issues de jeux vidéo pouvaient permettre de dénicher la prochaine pépite du football ? ​</a:t>
            </a:r>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sz="2800" dirty="0"/>
              <a:t>Bouhou Aymen</a:t>
            </a:r>
          </a:p>
          <a:p>
            <a:r>
              <a:rPr lang="fr-FR" sz="2000" i="1" dirty="0" err="1"/>
              <a:t>Quadratic-Labs</a:t>
            </a:r>
            <a:endParaRPr lang="fr-FR" sz="2000" i="1" dirty="0"/>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D1142A7-CD14-D6A9-CD2F-3C31212E4497}"/>
              </a:ext>
            </a:extLst>
          </p:cNvPr>
          <p:cNvSpPr/>
          <p:nvPr/>
        </p:nvSpPr>
        <p:spPr>
          <a:xfrm>
            <a:off x="2556958" y="2419560"/>
            <a:ext cx="9559636" cy="3967729"/>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Travaux connexes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Predicting</a:t>
            </a:r>
            <a:r>
              <a:rPr lang="fr-FR" dirty="0"/>
              <a:t> the </a:t>
            </a:r>
            <a:r>
              <a:rPr lang="fr-FR" dirty="0" err="1"/>
              <a:t>Potential</a:t>
            </a:r>
            <a:r>
              <a:rPr lang="fr-FR" dirty="0"/>
              <a:t> of Professional Soccer </a:t>
            </a:r>
            <a:r>
              <a:rPr lang="fr-FR" dirty="0" err="1"/>
              <a:t>Players</a:t>
            </a:r>
            <a:r>
              <a:rPr lang="fr-FR" dirty="0"/>
              <a:t> (2017)</a:t>
            </a:r>
          </a:p>
          <a:p>
            <a:endParaRPr lang="fr-FR" dirty="0"/>
          </a:p>
        </p:txBody>
      </p:sp>
      <p:sp>
        <p:nvSpPr>
          <p:cNvPr id="6" name="ZoneTexte 5">
            <a:extLst>
              <a:ext uri="{FF2B5EF4-FFF2-40B4-BE49-F238E27FC236}">
                <a16:creationId xmlns:a16="http://schemas.microsoft.com/office/drawing/2014/main" id="{35C46260-2E2D-49E6-BA12-2C97A5BFE096}"/>
              </a:ext>
            </a:extLst>
          </p:cNvPr>
          <p:cNvSpPr txBox="1"/>
          <p:nvPr/>
        </p:nvSpPr>
        <p:spPr>
          <a:xfrm>
            <a:off x="259265" y="1530017"/>
            <a:ext cx="5477712" cy="369332"/>
          </a:xfrm>
          <a:prstGeom prst="rect">
            <a:avLst/>
          </a:prstGeom>
          <a:noFill/>
        </p:spPr>
        <p:txBody>
          <a:bodyPr wrap="square">
            <a:spAutoFit/>
          </a:bodyPr>
          <a:lstStyle/>
          <a:p>
            <a:r>
              <a:rPr lang="fr-FR" dirty="0">
                <a:latin typeface="Barlow Light" panose="00000400000000000000" pitchFamily="2" charset="0"/>
              </a:rPr>
              <a:t>Calcul des matrices de similarités:</a:t>
            </a:r>
          </a:p>
        </p:txBody>
      </p:sp>
      <p:sp>
        <p:nvSpPr>
          <p:cNvPr id="9" name="ZoneTexte 8">
            <a:extLst>
              <a:ext uri="{FF2B5EF4-FFF2-40B4-BE49-F238E27FC236}">
                <a16:creationId xmlns:a16="http://schemas.microsoft.com/office/drawing/2014/main" id="{8BA918D6-1C06-49A6-9D58-91C8C5C99750}"/>
              </a:ext>
            </a:extLst>
          </p:cNvPr>
          <p:cNvSpPr txBox="1"/>
          <p:nvPr/>
        </p:nvSpPr>
        <p:spPr>
          <a:xfrm>
            <a:off x="75406" y="3821731"/>
            <a:ext cx="2626033" cy="523220"/>
          </a:xfrm>
          <a:prstGeom prst="rect">
            <a:avLst/>
          </a:prstGeom>
          <a:noFill/>
        </p:spPr>
        <p:txBody>
          <a:bodyPr wrap="square" rtlCol="0">
            <a:spAutoFit/>
          </a:bodyPr>
          <a:lstStyle/>
          <a:p>
            <a:pPr algn="ctr"/>
            <a:r>
              <a:rPr lang="fr-FR" sz="1400" b="0" i="0" u="none" strike="noStrike" baseline="0" dirty="0">
                <a:latin typeface="Barlow Light" panose="00000400000000000000" pitchFamily="2" charset="0"/>
              </a:rPr>
              <a:t>Ruben </a:t>
            </a:r>
            <a:r>
              <a:rPr lang="fr-FR" sz="1400" b="0" i="0" u="none" strike="noStrike" baseline="0" dirty="0" err="1">
                <a:latin typeface="Barlow Light" panose="00000400000000000000" pitchFamily="2" charset="0"/>
              </a:rPr>
              <a:t>Vroonen</a:t>
            </a:r>
            <a:endParaRPr lang="fr-FR" sz="1400" dirty="0">
              <a:latin typeface="Barlow Light" panose="00000400000000000000" pitchFamily="2" charset="0"/>
            </a:endParaRPr>
          </a:p>
          <a:p>
            <a:pPr algn="ctr"/>
            <a:endParaRPr lang="fr-FR" sz="1400" dirty="0">
              <a:latin typeface="Barlow Light" panose="00000400000000000000" pitchFamily="2" charset="0"/>
            </a:endParaRPr>
          </a:p>
        </p:txBody>
      </p:sp>
      <p:sp>
        <p:nvSpPr>
          <p:cNvPr id="12" name="ZoneTexte 11">
            <a:extLst>
              <a:ext uri="{FF2B5EF4-FFF2-40B4-BE49-F238E27FC236}">
                <a16:creationId xmlns:a16="http://schemas.microsoft.com/office/drawing/2014/main" id="{48C196EE-777E-4037-A6CA-EE81F0DAE823}"/>
              </a:ext>
            </a:extLst>
          </p:cNvPr>
          <p:cNvSpPr txBox="1"/>
          <p:nvPr/>
        </p:nvSpPr>
        <p:spPr>
          <a:xfrm>
            <a:off x="27014" y="5602913"/>
            <a:ext cx="2626033" cy="477054"/>
          </a:xfrm>
          <a:prstGeom prst="rect">
            <a:avLst/>
          </a:prstGeom>
          <a:noFill/>
        </p:spPr>
        <p:txBody>
          <a:bodyPr wrap="square" rtlCol="0">
            <a:spAutoFit/>
          </a:bodyPr>
          <a:lstStyle/>
          <a:p>
            <a:pPr algn="ctr"/>
            <a:r>
              <a:rPr lang="fr-FR" sz="1400" b="0" i="0" u="none" strike="noStrike" baseline="0" dirty="0">
                <a:latin typeface="Barlow Light" panose="00000400000000000000" pitchFamily="2" charset="0"/>
              </a:rPr>
              <a:t>Tom </a:t>
            </a:r>
            <a:r>
              <a:rPr lang="fr-FR" sz="1400" b="0" i="0" u="none" strike="noStrike" baseline="0" dirty="0" err="1">
                <a:latin typeface="Barlow Light" panose="00000400000000000000" pitchFamily="2" charset="0"/>
              </a:rPr>
              <a:t>Decroos</a:t>
            </a:r>
            <a:endParaRPr lang="fr-FR" sz="1400" dirty="0">
              <a:latin typeface="Barlow Light" panose="00000400000000000000" pitchFamily="2" charset="0"/>
            </a:endParaRPr>
          </a:p>
          <a:p>
            <a:pPr algn="ctr"/>
            <a:endParaRPr lang="fr-FR" sz="1100" dirty="0">
              <a:latin typeface="Barlow Light" panose="00000400000000000000" pitchFamily="2" charset="0"/>
            </a:endParaRPr>
          </a:p>
        </p:txBody>
      </p:sp>
      <p:pic>
        <p:nvPicPr>
          <p:cNvPr id="4" name="Image 3" descr="Une image contenant personne, cravate, homme, costume&#10;&#10;Description générée automatiquement">
            <a:extLst>
              <a:ext uri="{FF2B5EF4-FFF2-40B4-BE49-F238E27FC236}">
                <a16:creationId xmlns:a16="http://schemas.microsoft.com/office/drawing/2014/main" id="{AB368D77-FED8-7C2C-A4F3-F3AE6F1F1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15" y="2734346"/>
            <a:ext cx="1046817" cy="1046817"/>
          </a:xfrm>
          <a:prstGeom prst="rect">
            <a:avLst/>
          </a:prstGeom>
        </p:spPr>
      </p:pic>
      <p:pic>
        <p:nvPicPr>
          <p:cNvPr id="5" name="Image 4" descr="Une image contenant personne, costume, homme, intérieur&#10;&#10;Description générée automatiquement">
            <a:extLst>
              <a:ext uri="{FF2B5EF4-FFF2-40B4-BE49-F238E27FC236}">
                <a16:creationId xmlns:a16="http://schemas.microsoft.com/office/drawing/2014/main" id="{1ADF01CB-69AF-41BA-794D-AA2A59A4A9CA}"/>
              </a:ext>
            </a:extLst>
          </p:cNvPr>
          <p:cNvPicPr>
            <a:picLocks noChangeAspect="1"/>
          </p:cNvPicPr>
          <p:nvPr/>
        </p:nvPicPr>
        <p:blipFill rotWithShape="1">
          <a:blip r:embed="rId4">
            <a:extLst>
              <a:ext uri="{28A0092B-C50C-407E-A947-70E740481C1C}">
                <a14:useLocalDpi xmlns:a14="http://schemas.microsoft.com/office/drawing/2010/main" val="0"/>
              </a:ext>
            </a:extLst>
          </a:blip>
          <a:srcRect b="17224"/>
          <a:stretch/>
        </p:blipFill>
        <p:spPr>
          <a:xfrm>
            <a:off x="697300" y="4403425"/>
            <a:ext cx="1382244" cy="1144174"/>
          </a:xfrm>
          <a:prstGeom prst="rect">
            <a:avLst/>
          </a:prstGeom>
        </p:spPr>
      </p:pic>
      <p:sp>
        <p:nvSpPr>
          <p:cNvPr id="19" name="Flèche : droite 18">
            <a:extLst>
              <a:ext uri="{FF2B5EF4-FFF2-40B4-BE49-F238E27FC236}">
                <a16:creationId xmlns:a16="http://schemas.microsoft.com/office/drawing/2014/main" id="{6DBE2BEA-B7C1-2344-A713-B031DE808311}"/>
              </a:ext>
            </a:extLst>
          </p:cNvPr>
          <p:cNvSpPr/>
          <p:nvPr/>
        </p:nvSpPr>
        <p:spPr>
          <a:xfrm>
            <a:off x="4022299" y="334537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1" name="Graphique 20" descr="Base de données avec un remplissage uni">
            <a:extLst>
              <a:ext uri="{FF2B5EF4-FFF2-40B4-BE49-F238E27FC236}">
                <a16:creationId xmlns:a16="http://schemas.microsoft.com/office/drawing/2014/main" id="{89FB5868-2F66-A0DF-1432-C37521109B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0743" y="2907331"/>
            <a:ext cx="914400" cy="914400"/>
          </a:xfrm>
          <a:prstGeom prst="rect">
            <a:avLst/>
          </a:prstGeom>
        </p:spPr>
      </p:pic>
      <p:sp>
        <p:nvSpPr>
          <p:cNvPr id="23" name="Flèche : droite 22">
            <a:extLst>
              <a:ext uri="{FF2B5EF4-FFF2-40B4-BE49-F238E27FC236}">
                <a16:creationId xmlns:a16="http://schemas.microsoft.com/office/drawing/2014/main" id="{C557F9B0-7F80-5C7E-91F7-198F5807BC4D}"/>
              </a:ext>
            </a:extLst>
          </p:cNvPr>
          <p:cNvSpPr/>
          <p:nvPr/>
        </p:nvSpPr>
        <p:spPr>
          <a:xfrm>
            <a:off x="6637677" y="337769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droite 25">
            <a:extLst>
              <a:ext uri="{FF2B5EF4-FFF2-40B4-BE49-F238E27FC236}">
                <a16:creationId xmlns:a16="http://schemas.microsoft.com/office/drawing/2014/main" id="{5A4B9232-6D97-2B05-9CF0-D989708D6C8D}"/>
              </a:ext>
            </a:extLst>
          </p:cNvPr>
          <p:cNvSpPr/>
          <p:nvPr/>
        </p:nvSpPr>
        <p:spPr>
          <a:xfrm>
            <a:off x="9214390" y="3383588"/>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22" name="Picture 2">
            <a:extLst>
              <a:ext uri="{FF2B5EF4-FFF2-40B4-BE49-F238E27FC236}">
                <a16:creationId xmlns:a16="http://schemas.microsoft.com/office/drawing/2014/main" id="{1260B913-166F-88B4-B72E-CA8039E5E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2834" y="3032368"/>
            <a:ext cx="903312" cy="903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 learning - Free electronics icons">
            <a:extLst>
              <a:ext uri="{FF2B5EF4-FFF2-40B4-BE49-F238E27FC236}">
                <a16:creationId xmlns:a16="http://schemas.microsoft.com/office/drawing/2014/main" id="{3680F725-9161-996E-2FA9-8C8150676F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7362" y="3048670"/>
            <a:ext cx="760659" cy="7606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3B07CA4-28B8-EB5C-783C-ABC961EC3F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7287" y="3323605"/>
            <a:ext cx="802094" cy="3208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274D046-F032-9EF6-A04E-7CA57EFC815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6275"/>
          <a:stretch/>
        </p:blipFill>
        <p:spPr bwMode="auto">
          <a:xfrm>
            <a:off x="2004753" y="4633514"/>
            <a:ext cx="2427044" cy="1144174"/>
          </a:xfrm>
          <a:prstGeom prst="rect">
            <a:avLst/>
          </a:prstGeom>
          <a:noFill/>
          <a:extLst>
            <a:ext uri="{909E8E84-426E-40DD-AFC4-6F175D3DCCD1}">
              <a14:hiddenFill xmlns:a14="http://schemas.microsoft.com/office/drawing/2010/main">
                <a:solidFill>
                  <a:srgbClr val="FFFFFF"/>
                </a:solidFill>
              </a14:hiddenFill>
            </a:ext>
          </a:extLst>
        </p:spPr>
      </p:pic>
      <p:sp>
        <p:nvSpPr>
          <p:cNvPr id="33" name="Flèche : droite 32">
            <a:extLst>
              <a:ext uri="{FF2B5EF4-FFF2-40B4-BE49-F238E27FC236}">
                <a16:creationId xmlns:a16="http://schemas.microsoft.com/office/drawing/2014/main" id="{9BEAF4C5-3345-5AAE-7A3F-433754CDB5EE}"/>
              </a:ext>
            </a:extLst>
          </p:cNvPr>
          <p:cNvSpPr/>
          <p:nvPr/>
        </p:nvSpPr>
        <p:spPr>
          <a:xfrm>
            <a:off x="4022299" y="4937374"/>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0" name="Picture 10">
            <a:extLst>
              <a:ext uri="{FF2B5EF4-FFF2-40B4-BE49-F238E27FC236}">
                <a16:creationId xmlns:a16="http://schemas.microsoft.com/office/drawing/2014/main" id="{8C852AF2-86E3-EDA0-5DF7-468FDC5F160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3544"/>
          <a:stretch/>
        </p:blipFill>
        <p:spPr bwMode="auto">
          <a:xfrm>
            <a:off x="5416254" y="4519873"/>
            <a:ext cx="1163377" cy="1257815"/>
          </a:xfrm>
          <a:prstGeom prst="rect">
            <a:avLst/>
          </a:prstGeom>
          <a:noFill/>
          <a:extLst>
            <a:ext uri="{909E8E84-426E-40DD-AFC4-6F175D3DCCD1}">
              <a14:hiddenFill xmlns:a14="http://schemas.microsoft.com/office/drawing/2010/main">
                <a:solidFill>
                  <a:srgbClr val="FFFFFF"/>
                </a:solidFill>
              </a14:hiddenFill>
            </a:ext>
          </a:extLst>
        </p:spPr>
      </p:pic>
      <p:sp>
        <p:nvSpPr>
          <p:cNvPr id="34" name="Flèche : droite 33">
            <a:extLst>
              <a:ext uri="{FF2B5EF4-FFF2-40B4-BE49-F238E27FC236}">
                <a16:creationId xmlns:a16="http://schemas.microsoft.com/office/drawing/2014/main" id="{F6971E82-4198-17AB-3E3E-427844AFF74B}"/>
              </a:ext>
            </a:extLst>
          </p:cNvPr>
          <p:cNvSpPr/>
          <p:nvPr/>
        </p:nvSpPr>
        <p:spPr>
          <a:xfrm>
            <a:off x="6637677" y="493737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5" name="Picture 6" descr="Matrice - Icônes panneaux gratuites">
            <a:extLst>
              <a:ext uri="{FF2B5EF4-FFF2-40B4-BE49-F238E27FC236}">
                <a16:creationId xmlns:a16="http://schemas.microsoft.com/office/drawing/2014/main" id="{9C393A15-BB41-88F2-FAE4-6B19B78889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8488" y="4633788"/>
            <a:ext cx="871000" cy="871000"/>
          </a:xfrm>
          <a:prstGeom prst="rect">
            <a:avLst/>
          </a:prstGeom>
          <a:noFill/>
          <a:extLst>
            <a:ext uri="{909E8E84-426E-40DD-AFC4-6F175D3DCCD1}">
              <a14:hiddenFill xmlns:a14="http://schemas.microsoft.com/office/drawing/2010/main">
                <a:solidFill>
                  <a:srgbClr val="FFFFFF"/>
                </a:solidFill>
              </a14:hiddenFill>
            </a:ext>
          </a:extLst>
        </p:spPr>
      </p:pic>
      <p:sp>
        <p:nvSpPr>
          <p:cNvPr id="36" name="Flèche : droite 35">
            <a:extLst>
              <a:ext uri="{FF2B5EF4-FFF2-40B4-BE49-F238E27FC236}">
                <a16:creationId xmlns:a16="http://schemas.microsoft.com/office/drawing/2014/main" id="{DAC67371-398B-CC9D-B925-FC8EB299CF74}"/>
              </a:ext>
            </a:extLst>
          </p:cNvPr>
          <p:cNvSpPr/>
          <p:nvPr/>
        </p:nvSpPr>
        <p:spPr>
          <a:xfrm>
            <a:off x="9214390" y="4937372"/>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4" name="Picture 14">
            <a:extLst>
              <a:ext uri="{FF2B5EF4-FFF2-40B4-BE49-F238E27FC236}">
                <a16:creationId xmlns:a16="http://schemas.microsoft.com/office/drawing/2014/main" id="{B5DFBAD2-22DF-BCD1-F45F-4D6F56A5A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2529" y="4633514"/>
            <a:ext cx="2032053" cy="114417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A3F9F72-1946-B02D-2262-670FC9818D03}"/>
              </a:ext>
            </a:extLst>
          </p:cNvPr>
          <p:cNvSpPr txBox="1"/>
          <p:nvPr/>
        </p:nvSpPr>
        <p:spPr>
          <a:xfrm>
            <a:off x="2497970" y="3845320"/>
            <a:ext cx="1810281" cy="738664"/>
          </a:xfrm>
          <a:prstGeom prst="rect">
            <a:avLst/>
          </a:prstGeom>
          <a:noFill/>
        </p:spPr>
        <p:txBody>
          <a:bodyPr wrap="square" rtlCol="0">
            <a:spAutoFit/>
          </a:bodyPr>
          <a:lstStyle/>
          <a:p>
            <a:pPr algn="ctr"/>
            <a:r>
              <a:rPr lang="fr-FR" sz="1400" b="0" i="0" u="none" strike="noStrike" baseline="0" dirty="0">
                <a:latin typeface="Barlow Light" panose="00000400000000000000" pitchFamily="2" charset="0"/>
              </a:rPr>
              <a:t>Récupérer les données FIFA</a:t>
            </a:r>
            <a:endParaRPr lang="fr-FR" sz="1400" dirty="0">
              <a:latin typeface="Barlow Light" panose="00000400000000000000" pitchFamily="2" charset="0"/>
            </a:endParaRPr>
          </a:p>
          <a:p>
            <a:pPr algn="ctr"/>
            <a:endParaRPr lang="fr-FR" sz="1400" dirty="0">
              <a:latin typeface="Barlow Light" panose="00000400000000000000" pitchFamily="2" charset="0"/>
            </a:endParaRPr>
          </a:p>
        </p:txBody>
      </p:sp>
      <p:sp>
        <p:nvSpPr>
          <p:cNvPr id="3" name="ZoneTexte 2">
            <a:extLst>
              <a:ext uri="{FF2B5EF4-FFF2-40B4-BE49-F238E27FC236}">
                <a16:creationId xmlns:a16="http://schemas.microsoft.com/office/drawing/2014/main" id="{322DAF62-F08A-7B93-60F6-7548573BF3D3}"/>
              </a:ext>
            </a:extLst>
          </p:cNvPr>
          <p:cNvSpPr txBox="1"/>
          <p:nvPr/>
        </p:nvSpPr>
        <p:spPr>
          <a:xfrm>
            <a:off x="5124003" y="3904646"/>
            <a:ext cx="1810281" cy="307777"/>
          </a:xfrm>
          <a:prstGeom prst="rect">
            <a:avLst/>
          </a:prstGeom>
          <a:noFill/>
        </p:spPr>
        <p:txBody>
          <a:bodyPr wrap="square" rtlCol="0">
            <a:spAutoFit/>
          </a:bodyPr>
          <a:lstStyle/>
          <a:p>
            <a:pPr algn="ctr"/>
            <a:r>
              <a:rPr lang="fr-FR" sz="1400" dirty="0">
                <a:solidFill>
                  <a:schemeClr val="tx1"/>
                </a:solidFill>
                <a:latin typeface="Barlow Light" panose="00000400000000000000" pitchFamily="2" charset="0"/>
              </a:rPr>
              <a:t>Préparer les données</a:t>
            </a:r>
          </a:p>
        </p:txBody>
      </p:sp>
      <p:sp>
        <p:nvSpPr>
          <p:cNvPr id="7" name="ZoneTexte 6">
            <a:extLst>
              <a:ext uri="{FF2B5EF4-FFF2-40B4-BE49-F238E27FC236}">
                <a16:creationId xmlns:a16="http://schemas.microsoft.com/office/drawing/2014/main" id="{42FB9A88-727F-76E8-B5F6-08280C2413F0}"/>
              </a:ext>
            </a:extLst>
          </p:cNvPr>
          <p:cNvSpPr txBox="1"/>
          <p:nvPr/>
        </p:nvSpPr>
        <p:spPr>
          <a:xfrm>
            <a:off x="7824761" y="3899618"/>
            <a:ext cx="1810281" cy="307777"/>
          </a:xfrm>
          <a:prstGeom prst="rect">
            <a:avLst/>
          </a:prstGeom>
          <a:noFill/>
        </p:spPr>
        <p:txBody>
          <a:bodyPr wrap="square" rtlCol="0">
            <a:spAutoFit/>
          </a:bodyPr>
          <a:lstStyle/>
          <a:p>
            <a:pPr algn="ctr"/>
            <a:r>
              <a:rPr lang="fr-FR" sz="1400" dirty="0">
                <a:solidFill>
                  <a:schemeClr val="tx1"/>
                </a:solidFill>
                <a:latin typeface="Barlow Light" panose="00000400000000000000" pitchFamily="2" charset="0"/>
              </a:rPr>
              <a:t>Entraîner le modèle</a:t>
            </a:r>
          </a:p>
        </p:txBody>
      </p:sp>
      <p:sp>
        <p:nvSpPr>
          <p:cNvPr id="10" name="ZoneTexte 9">
            <a:extLst>
              <a:ext uri="{FF2B5EF4-FFF2-40B4-BE49-F238E27FC236}">
                <a16:creationId xmlns:a16="http://schemas.microsoft.com/office/drawing/2014/main" id="{F19CBE67-ABE2-7BA9-AAC2-855D06D69B5D}"/>
              </a:ext>
            </a:extLst>
          </p:cNvPr>
          <p:cNvSpPr txBox="1"/>
          <p:nvPr/>
        </p:nvSpPr>
        <p:spPr>
          <a:xfrm>
            <a:off x="10242529" y="3899618"/>
            <a:ext cx="1810281" cy="307777"/>
          </a:xfrm>
          <a:prstGeom prst="rect">
            <a:avLst/>
          </a:prstGeom>
          <a:noFill/>
        </p:spPr>
        <p:txBody>
          <a:bodyPr wrap="square" rtlCol="0">
            <a:spAutoFit/>
          </a:bodyPr>
          <a:lstStyle/>
          <a:p>
            <a:pPr algn="ctr"/>
            <a:r>
              <a:rPr lang="fr-FR" sz="1400" dirty="0">
                <a:solidFill>
                  <a:schemeClr val="tx1"/>
                </a:solidFill>
                <a:latin typeface="Barlow Light" panose="00000400000000000000" pitchFamily="2" charset="0"/>
              </a:rPr>
              <a:t>Entraîner le modèle</a:t>
            </a:r>
          </a:p>
        </p:txBody>
      </p:sp>
    </p:spTree>
    <p:extLst>
      <p:ext uri="{BB962C8B-B14F-4D97-AF65-F5344CB8AC3E}">
        <p14:creationId xmlns:p14="http://schemas.microsoft.com/office/powerpoint/2010/main" val="258401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D1142A7-CD14-D6A9-CD2F-3C31212E4497}"/>
              </a:ext>
            </a:extLst>
          </p:cNvPr>
          <p:cNvSpPr/>
          <p:nvPr/>
        </p:nvSpPr>
        <p:spPr>
          <a:xfrm>
            <a:off x="2556958" y="2395017"/>
            <a:ext cx="9559636" cy="3967729"/>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Travaux connexes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en-US" b="0" i="0" u="none" strike="noStrike" baseline="0" dirty="0"/>
              <a:t>Predict the Value of Football Players Using FIFA Video Game Data (2022)</a:t>
            </a:r>
            <a:endParaRPr lang="fr-FR" dirty="0"/>
          </a:p>
        </p:txBody>
      </p:sp>
      <p:sp>
        <p:nvSpPr>
          <p:cNvPr id="6" name="ZoneTexte 5">
            <a:extLst>
              <a:ext uri="{FF2B5EF4-FFF2-40B4-BE49-F238E27FC236}">
                <a16:creationId xmlns:a16="http://schemas.microsoft.com/office/drawing/2014/main" id="{35C46260-2E2D-49E6-BA12-2C97A5BFE096}"/>
              </a:ext>
            </a:extLst>
          </p:cNvPr>
          <p:cNvSpPr txBox="1"/>
          <p:nvPr/>
        </p:nvSpPr>
        <p:spPr>
          <a:xfrm>
            <a:off x="259265" y="1530017"/>
            <a:ext cx="11564140" cy="369332"/>
          </a:xfrm>
          <a:prstGeom prst="rect">
            <a:avLst/>
          </a:prstGeom>
          <a:noFill/>
        </p:spPr>
        <p:txBody>
          <a:bodyPr wrap="square">
            <a:spAutoFit/>
          </a:bodyPr>
          <a:lstStyle/>
          <a:p>
            <a:r>
              <a:rPr lang="fr-FR" dirty="0">
                <a:latin typeface="Barlow Light" panose="00000400000000000000" pitchFamily="2" charset="0"/>
              </a:rPr>
              <a:t>Etudier et analyser les facteurs qui affectent la valeur du marché des joueurs de football</a:t>
            </a:r>
          </a:p>
        </p:txBody>
      </p:sp>
      <p:sp>
        <p:nvSpPr>
          <p:cNvPr id="9" name="ZoneTexte 8">
            <a:extLst>
              <a:ext uri="{FF2B5EF4-FFF2-40B4-BE49-F238E27FC236}">
                <a16:creationId xmlns:a16="http://schemas.microsoft.com/office/drawing/2014/main" id="{8BA918D6-1C06-49A6-9D58-91C8C5C99750}"/>
              </a:ext>
            </a:extLst>
          </p:cNvPr>
          <p:cNvSpPr txBox="1"/>
          <p:nvPr/>
        </p:nvSpPr>
        <p:spPr>
          <a:xfrm>
            <a:off x="75406" y="3821731"/>
            <a:ext cx="2626033" cy="477054"/>
          </a:xfrm>
          <a:prstGeom prst="rect">
            <a:avLst/>
          </a:prstGeom>
          <a:noFill/>
        </p:spPr>
        <p:txBody>
          <a:bodyPr wrap="square" rtlCol="0">
            <a:spAutoFit/>
          </a:bodyPr>
          <a:lstStyle/>
          <a:p>
            <a:pPr algn="ctr"/>
            <a:r>
              <a:rPr lang="fr-FR" sz="1400" dirty="0">
                <a:latin typeface="Barlow Light" panose="00000400000000000000" pitchFamily="2" charset="0"/>
              </a:rPr>
              <a:t>Mustafa Al-</a:t>
            </a:r>
            <a:r>
              <a:rPr lang="fr-FR" sz="1400" dirty="0" err="1">
                <a:latin typeface="Barlow Light" panose="00000400000000000000" pitchFamily="2" charset="0"/>
              </a:rPr>
              <a:t>asadi</a:t>
            </a:r>
            <a:endParaRPr lang="fr-FR" sz="1400" dirty="0">
              <a:latin typeface="Barlow Light" panose="00000400000000000000" pitchFamily="2" charset="0"/>
            </a:endParaRPr>
          </a:p>
          <a:p>
            <a:pPr algn="ctr"/>
            <a:endParaRPr lang="fr-FR" sz="1100" dirty="0">
              <a:latin typeface="Barlow Light" panose="00000400000000000000" pitchFamily="2" charset="0"/>
            </a:endParaRPr>
          </a:p>
        </p:txBody>
      </p:sp>
      <p:sp>
        <p:nvSpPr>
          <p:cNvPr id="12" name="ZoneTexte 11">
            <a:extLst>
              <a:ext uri="{FF2B5EF4-FFF2-40B4-BE49-F238E27FC236}">
                <a16:creationId xmlns:a16="http://schemas.microsoft.com/office/drawing/2014/main" id="{48C196EE-777E-4037-A6CA-EE81F0DAE823}"/>
              </a:ext>
            </a:extLst>
          </p:cNvPr>
          <p:cNvSpPr txBox="1"/>
          <p:nvPr/>
        </p:nvSpPr>
        <p:spPr>
          <a:xfrm>
            <a:off x="27014" y="5602913"/>
            <a:ext cx="2626033" cy="477054"/>
          </a:xfrm>
          <a:prstGeom prst="rect">
            <a:avLst/>
          </a:prstGeom>
          <a:noFill/>
        </p:spPr>
        <p:txBody>
          <a:bodyPr wrap="square" rtlCol="0">
            <a:spAutoFit/>
          </a:bodyPr>
          <a:lstStyle/>
          <a:p>
            <a:pPr algn="ctr"/>
            <a:r>
              <a:rPr lang="fr-FR" sz="1400" dirty="0" err="1">
                <a:latin typeface="Barlow Light" panose="00000400000000000000" pitchFamily="2" charset="0"/>
              </a:rPr>
              <a:t>Sakir</a:t>
            </a:r>
            <a:r>
              <a:rPr lang="fr-FR" sz="1400" dirty="0">
                <a:latin typeface="Barlow Light" panose="00000400000000000000" pitchFamily="2" charset="0"/>
              </a:rPr>
              <a:t> </a:t>
            </a:r>
            <a:r>
              <a:rPr lang="fr-FR" sz="1400" dirty="0" err="1">
                <a:latin typeface="Barlow Light" panose="00000400000000000000" pitchFamily="2" charset="0"/>
              </a:rPr>
              <a:t>Tasdemir</a:t>
            </a:r>
            <a:endParaRPr lang="fr-FR" sz="1400" dirty="0">
              <a:latin typeface="Barlow Light" panose="00000400000000000000" pitchFamily="2" charset="0"/>
            </a:endParaRPr>
          </a:p>
          <a:p>
            <a:pPr algn="ctr"/>
            <a:endParaRPr lang="fr-FR" sz="1100" dirty="0">
              <a:latin typeface="Barlow Light" panose="00000400000000000000" pitchFamily="2" charset="0"/>
            </a:endParaRPr>
          </a:p>
        </p:txBody>
      </p:sp>
      <p:sp>
        <p:nvSpPr>
          <p:cNvPr id="19" name="Flèche : droite 18">
            <a:extLst>
              <a:ext uri="{FF2B5EF4-FFF2-40B4-BE49-F238E27FC236}">
                <a16:creationId xmlns:a16="http://schemas.microsoft.com/office/drawing/2014/main" id="{6DBE2BEA-B7C1-2344-A713-B031DE808311}"/>
              </a:ext>
            </a:extLst>
          </p:cNvPr>
          <p:cNvSpPr/>
          <p:nvPr/>
        </p:nvSpPr>
        <p:spPr>
          <a:xfrm>
            <a:off x="4022299" y="334537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1" name="Graphique 20" descr="Base de données avec un remplissage uni">
            <a:extLst>
              <a:ext uri="{FF2B5EF4-FFF2-40B4-BE49-F238E27FC236}">
                <a16:creationId xmlns:a16="http://schemas.microsoft.com/office/drawing/2014/main" id="{89FB5868-2F66-A0DF-1432-C37521109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0743" y="3024798"/>
            <a:ext cx="914400" cy="914400"/>
          </a:xfrm>
          <a:prstGeom prst="rect">
            <a:avLst/>
          </a:prstGeom>
        </p:spPr>
      </p:pic>
      <p:sp>
        <p:nvSpPr>
          <p:cNvPr id="23" name="Flèche : droite 22">
            <a:extLst>
              <a:ext uri="{FF2B5EF4-FFF2-40B4-BE49-F238E27FC236}">
                <a16:creationId xmlns:a16="http://schemas.microsoft.com/office/drawing/2014/main" id="{C557F9B0-7F80-5C7E-91F7-198F5807BC4D}"/>
              </a:ext>
            </a:extLst>
          </p:cNvPr>
          <p:cNvSpPr/>
          <p:nvPr/>
        </p:nvSpPr>
        <p:spPr>
          <a:xfrm>
            <a:off x="6637677" y="337769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droite 25">
            <a:extLst>
              <a:ext uri="{FF2B5EF4-FFF2-40B4-BE49-F238E27FC236}">
                <a16:creationId xmlns:a16="http://schemas.microsoft.com/office/drawing/2014/main" id="{5A4B9232-6D97-2B05-9CF0-D989708D6C8D}"/>
              </a:ext>
            </a:extLst>
          </p:cNvPr>
          <p:cNvSpPr/>
          <p:nvPr/>
        </p:nvSpPr>
        <p:spPr>
          <a:xfrm>
            <a:off x="9214390" y="3383588"/>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24" name="Picture 4" descr="Machine learning - Free electronics icons">
            <a:extLst>
              <a:ext uri="{FF2B5EF4-FFF2-40B4-BE49-F238E27FC236}">
                <a16:creationId xmlns:a16="http://schemas.microsoft.com/office/drawing/2014/main" id="{3680F725-9161-996E-2FA9-8C8150676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3659" y="3097967"/>
            <a:ext cx="760659" cy="7606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3B07CA4-28B8-EB5C-783C-ABC961EC3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228" y="3026113"/>
            <a:ext cx="802094" cy="320838"/>
          </a:xfrm>
          <a:prstGeom prst="rect">
            <a:avLst/>
          </a:prstGeom>
          <a:noFill/>
          <a:extLst>
            <a:ext uri="{909E8E84-426E-40DD-AFC4-6F175D3DCCD1}">
              <a14:hiddenFill xmlns:a14="http://schemas.microsoft.com/office/drawing/2010/main">
                <a:solidFill>
                  <a:srgbClr val="FFFFFF"/>
                </a:solidFill>
              </a14:hiddenFill>
            </a:ext>
          </a:extLst>
        </p:spPr>
      </p:pic>
      <p:sp>
        <p:nvSpPr>
          <p:cNvPr id="34" name="Flèche : droite 33">
            <a:extLst>
              <a:ext uri="{FF2B5EF4-FFF2-40B4-BE49-F238E27FC236}">
                <a16:creationId xmlns:a16="http://schemas.microsoft.com/office/drawing/2014/main" id="{F6971E82-4198-17AB-3E3E-427844AFF74B}"/>
              </a:ext>
            </a:extLst>
          </p:cNvPr>
          <p:cNvSpPr/>
          <p:nvPr/>
        </p:nvSpPr>
        <p:spPr>
          <a:xfrm>
            <a:off x="6637677" y="493737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4" name="Picture 14">
            <a:extLst>
              <a:ext uri="{FF2B5EF4-FFF2-40B4-BE49-F238E27FC236}">
                <a16:creationId xmlns:a16="http://schemas.microsoft.com/office/drawing/2014/main" id="{B5DFBAD2-22DF-BCD1-F45F-4D6F56A5A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4599" y="4647475"/>
            <a:ext cx="1712594" cy="96429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personne, homme, costume, pose&#10;&#10;Description générée automatiquement">
            <a:extLst>
              <a:ext uri="{FF2B5EF4-FFF2-40B4-BE49-F238E27FC236}">
                <a16:creationId xmlns:a16="http://schemas.microsoft.com/office/drawing/2014/main" id="{67CD4B70-0341-8BAF-ADDB-7F00D485F2AE}"/>
              </a:ext>
            </a:extLst>
          </p:cNvPr>
          <p:cNvPicPr>
            <a:picLocks noChangeAspect="1"/>
          </p:cNvPicPr>
          <p:nvPr/>
        </p:nvPicPr>
        <p:blipFill rotWithShape="1">
          <a:blip r:embed="rId8">
            <a:extLst>
              <a:ext uri="{28A0092B-C50C-407E-A947-70E740481C1C}">
                <a14:useLocalDpi xmlns:a14="http://schemas.microsoft.com/office/drawing/2010/main" val="0"/>
              </a:ext>
            </a:extLst>
          </a:blip>
          <a:srcRect l="4404" b="10177"/>
          <a:stretch/>
        </p:blipFill>
        <p:spPr>
          <a:xfrm>
            <a:off x="842226" y="2709202"/>
            <a:ext cx="1140861" cy="1071961"/>
          </a:xfrm>
          <a:prstGeom prst="rect">
            <a:avLst/>
          </a:prstGeom>
        </p:spPr>
      </p:pic>
      <p:pic>
        <p:nvPicPr>
          <p:cNvPr id="13" name="Image 12" descr="Une image contenant personne, homme, costume, cravate&#10;&#10;Description générée automatiquement">
            <a:extLst>
              <a:ext uri="{FF2B5EF4-FFF2-40B4-BE49-F238E27FC236}">
                <a16:creationId xmlns:a16="http://schemas.microsoft.com/office/drawing/2014/main" id="{A451D80F-CE43-9812-00D6-7E3943B87C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916" y="4519873"/>
            <a:ext cx="1011012" cy="1011012"/>
          </a:xfrm>
          <a:prstGeom prst="rect">
            <a:avLst/>
          </a:prstGeom>
        </p:spPr>
      </p:pic>
      <p:pic>
        <p:nvPicPr>
          <p:cNvPr id="14" name="Image 13">
            <a:extLst>
              <a:ext uri="{FF2B5EF4-FFF2-40B4-BE49-F238E27FC236}">
                <a16:creationId xmlns:a16="http://schemas.microsoft.com/office/drawing/2014/main" id="{C7E0FD4D-6938-924C-5A05-DAC4DF6E3D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4486" y="2860895"/>
            <a:ext cx="1136210" cy="1136210"/>
          </a:xfrm>
          <a:prstGeom prst="rect">
            <a:avLst/>
          </a:prstGeom>
        </p:spPr>
      </p:pic>
      <p:sp>
        <p:nvSpPr>
          <p:cNvPr id="15" name="ZoneTexte 14">
            <a:extLst>
              <a:ext uri="{FF2B5EF4-FFF2-40B4-BE49-F238E27FC236}">
                <a16:creationId xmlns:a16="http://schemas.microsoft.com/office/drawing/2014/main" id="{35AA68AA-51A6-4D5A-E760-DB1BBBF2F955}"/>
              </a:ext>
            </a:extLst>
          </p:cNvPr>
          <p:cNvSpPr txBox="1"/>
          <p:nvPr/>
        </p:nvSpPr>
        <p:spPr>
          <a:xfrm>
            <a:off x="2897172" y="3348623"/>
            <a:ext cx="642206" cy="369332"/>
          </a:xfrm>
          <a:prstGeom prst="rect">
            <a:avLst/>
          </a:prstGeom>
          <a:noFill/>
        </p:spPr>
        <p:txBody>
          <a:bodyPr wrap="square" rtlCol="0">
            <a:spAutoFit/>
          </a:bodyPr>
          <a:lstStyle/>
          <a:p>
            <a:pPr algn="ctr"/>
            <a:r>
              <a:rPr lang="fr-FR" b="1" dirty="0"/>
              <a:t>+</a:t>
            </a:r>
          </a:p>
        </p:txBody>
      </p:sp>
      <p:pic>
        <p:nvPicPr>
          <p:cNvPr id="16" name="Picture 2" descr="ترانسفير ماركت - Wikiwand">
            <a:extLst>
              <a:ext uri="{FF2B5EF4-FFF2-40B4-BE49-F238E27FC236}">
                <a16:creationId xmlns:a16="http://schemas.microsoft.com/office/drawing/2014/main" id="{FF6CBE9E-1637-3BBF-66A3-D7DC082D1F4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1249" b="21072"/>
          <a:stretch/>
        </p:blipFill>
        <p:spPr bwMode="auto">
          <a:xfrm>
            <a:off x="2667247" y="3839554"/>
            <a:ext cx="1102056" cy="422956"/>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que 16" descr="Base de données avec un remplissage uni">
            <a:extLst>
              <a:ext uri="{FF2B5EF4-FFF2-40B4-BE49-F238E27FC236}">
                <a16:creationId xmlns:a16="http://schemas.microsoft.com/office/drawing/2014/main" id="{A2E8B2FC-CB1B-15CD-4092-96B586EE41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9924" y="4672424"/>
            <a:ext cx="914400" cy="914400"/>
          </a:xfrm>
          <a:prstGeom prst="rect">
            <a:avLst/>
          </a:prstGeom>
        </p:spPr>
      </p:pic>
      <p:pic>
        <p:nvPicPr>
          <p:cNvPr id="18" name="Image 17">
            <a:extLst>
              <a:ext uri="{FF2B5EF4-FFF2-40B4-BE49-F238E27FC236}">
                <a16:creationId xmlns:a16="http://schemas.microsoft.com/office/drawing/2014/main" id="{D05337D4-5BBC-3045-4205-C41AB0CCE3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7086" y="4561576"/>
            <a:ext cx="1136210" cy="1136210"/>
          </a:xfrm>
          <a:prstGeom prst="rect">
            <a:avLst/>
          </a:prstGeom>
        </p:spPr>
      </p:pic>
      <p:pic>
        <p:nvPicPr>
          <p:cNvPr id="24" name="Graphique 23" descr="Coche avec un remplissage uni">
            <a:extLst>
              <a:ext uri="{FF2B5EF4-FFF2-40B4-BE49-F238E27FC236}">
                <a16:creationId xmlns:a16="http://schemas.microsoft.com/office/drawing/2014/main" id="{F074164A-1BF2-67E3-45E3-2220E68FD4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6795" y="4705110"/>
            <a:ext cx="914400" cy="914400"/>
          </a:xfrm>
          <a:prstGeom prst="rect">
            <a:avLst/>
          </a:prstGeom>
        </p:spPr>
      </p:pic>
    </p:spTree>
    <p:extLst>
      <p:ext uri="{BB962C8B-B14F-4D97-AF65-F5344CB8AC3E}">
        <p14:creationId xmlns:p14="http://schemas.microsoft.com/office/powerpoint/2010/main" val="139436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D1142A7-CD14-D6A9-CD2F-3C31212E4497}"/>
              </a:ext>
            </a:extLst>
          </p:cNvPr>
          <p:cNvSpPr/>
          <p:nvPr/>
        </p:nvSpPr>
        <p:spPr>
          <a:xfrm>
            <a:off x="2556958" y="2395017"/>
            <a:ext cx="9559636" cy="3967729"/>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Travaux connexes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en-US" b="0" i="0" u="none" strike="noStrike" baseline="0" dirty="0"/>
              <a:t>Predict the Value of Football Players Using FIFA Video Game Data (2022)</a:t>
            </a:r>
            <a:endParaRPr lang="fr-FR" dirty="0"/>
          </a:p>
        </p:txBody>
      </p:sp>
      <p:sp>
        <p:nvSpPr>
          <p:cNvPr id="6" name="ZoneTexte 5">
            <a:extLst>
              <a:ext uri="{FF2B5EF4-FFF2-40B4-BE49-F238E27FC236}">
                <a16:creationId xmlns:a16="http://schemas.microsoft.com/office/drawing/2014/main" id="{35C46260-2E2D-49E6-BA12-2C97A5BFE096}"/>
              </a:ext>
            </a:extLst>
          </p:cNvPr>
          <p:cNvSpPr txBox="1"/>
          <p:nvPr/>
        </p:nvSpPr>
        <p:spPr>
          <a:xfrm>
            <a:off x="259265" y="1530017"/>
            <a:ext cx="11564140" cy="369332"/>
          </a:xfrm>
          <a:prstGeom prst="rect">
            <a:avLst/>
          </a:prstGeom>
          <a:noFill/>
        </p:spPr>
        <p:txBody>
          <a:bodyPr wrap="square">
            <a:spAutoFit/>
          </a:bodyPr>
          <a:lstStyle/>
          <a:p>
            <a:r>
              <a:rPr lang="fr-FR" dirty="0">
                <a:latin typeface="Barlow Light" panose="00000400000000000000" pitchFamily="2" charset="0"/>
              </a:rPr>
              <a:t>Etudier et analyser les facteurs qui affectent la valeur du marché des joueurs de football</a:t>
            </a:r>
          </a:p>
        </p:txBody>
      </p:sp>
      <p:sp>
        <p:nvSpPr>
          <p:cNvPr id="9" name="ZoneTexte 8">
            <a:extLst>
              <a:ext uri="{FF2B5EF4-FFF2-40B4-BE49-F238E27FC236}">
                <a16:creationId xmlns:a16="http://schemas.microsoft.com/office/drawing/2014/main" id="{8BA918D6-1C06-49A6-9D58-91C8C5C99750}"/>
              </a:ext>
            </a:extLst>
          </p:cNvPr>
          <p:cNvSpPr txBox="1"/>
          <p:nvPr/>
        </p:nvSpPr>
        <p:spPr>
          <a:xfrm>
            <a:off x="75406" y="3821731"/>
            <a:ext cx="2626033" cy="430887"/>
          </a:xfrm>
          <a:prstGeom prst="rect">
            <a:avLst/>
          </a:prstGeom>
          <a:noFill/>
        </p:spPr>
        <p:txBody>
          <a:bodyPr wrap="square" rtlCol="0">
            <a:spAutoFit/>
          </a:bodyPr>
          <a:lstStyle/>
          <a:p>
            <a:pPr algn="ctr"/>
            <a:r>
              <a:rPr lang="fr-FR" sz="1100" dirty="0"/>
              <a:t>Mustafa Al-</a:t>
            </a:r>
            <a:r>
              <a:rPr lang="fr-FR" sz="1100" dirty="0" err="1"/>
              <a:t>asadi</a:t>
            </a:r>
            <a:endParaRPr lang="fr-FR" sz="1100" dirty="0"/>
          </a:p>
          <a:p>
            <a:pPr algn="ctr"/>
            <a:endParaRPr lang="fr-FR" sz="1100" dirty="0">
              <a:latin typeface="Barlow Light" panose="00000400000000000000" pitchFamily="2" charset="0"/>
            </a:endParaRPr>
          </a:p>
        </p:txBody>
      </p:sp>
      <p:sp>
        <p:nvSpPr>
          <p:cNvPr id="12" name="ZoneTexte 11">
            <a:extLst>
              <a:ext uri="{FF2B5EF4-FFF2-40B4-BE49-F238E27FC236}">
                <a16:creationId xmlns:a16="http://schemas.microsoft.com/office/drawing/2014/main" id="{48C196EE-777E-4037-A6CA-EE81F0DAE823}"/>
              </a:ext>
            </a:extLst>
          </p:cNvPr>
          <p:cNvSpPr txBox="1"/>
          <p:nvPr/>
        </p:nvSpPr>
        <p:spPr>
          <a:xfrm>
            <a:off x="27014" y="5602913"/>
            <a:ext cx="2626033" cy="430887"/>
          </a:xfrm>
          <a:prstGeom prst="rect">
            <a:avLst/>
          </a:prstGeom>
          <a:noFill/>
        </p:spPr>
        <p:txBody>
          <a:bodyPr wrap="square" rtlCol="0">
            <a:spAutoFit/>
          </a:bodyPr>
          <a:lstStyle/>
          <a:p>
            <a:pPr algn="ctr"/>
            <a:r>
              <a:rPr lang="fr-FR" sz="1100" dirty="0" err="1"/>
              <a:t>Sakir</a:t>
            </a:r>
            <a:r>
              <a:rPr lang="fr-FR" sz="1100" dirty="0"/>
              <a:t> </a:t>
            </a:r>
            <a:r>
              <a:rPr lang="fr-FR" sz="1100" dirty="0" err="1"/>
              <a:t>Tasdemir</a:t>
            </a:r>
            <a:endParaRPr lang="fr-FR" sz="1100" dirty="0"/>
          </a:p>
          <a:p>
            <a:pPr algn="ctr"/>
            <a:endParaRPr lang="fr-FR" sz="1100" dirty="0">
              <a:latin typeface="Barlow Light" panose="00000400000000000000" pitchFamily="2" charset="0"/>
            </a:endParaRPr>
          </a:p>
        </p:txBody>
      </p:sp>
      <p:sp>
        <p:nvSpPr>
          <p:cNvPr id="19" name="Flèche : droite 18">
            <a:extLst>
              <a:ext uri="{FF2B5EF4-FFF2-40B4-BE49-F238E27FC236}">
                <a16:creationId xmlns:a16="http://schemas.microsoft.com/office/drawing/2014/main" id="{6DBE2BEA-B7C1-2344-A713-B031DE808311}"/>
              </a:ext>
            </a:extLst>
          </p:cNvPr>
          <p:cNvSpPr/>
          <p:nvPr/>
        </p:nvSpPr>
        <p:spPr>
          <a:xfrm>
            <a:off x="4022299" y="334537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1" name="Graphique 20" descr="Base de données avec un remplissage uni">
            <a:extLst>
              <a:ext uri="{FF2B5EF4-FFF2-40B4-BE49-F238E27FC236}">
                <a16:creationId xmlns:a16="http://schemas.microsoft.com/office/drawing/2014/main" id="{89FB5868-2F66-A0DF-1432-C37521109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0743" y="3024798"/>
            <a:ext cx="914400" cy="914400"/>
          </a:xfrm>
          <a:prstGeom prst="rect">
            <a:avLst/>
          </a:prstGeom>
        </p:spPr>
      </p:pic>
      <p:sp>
        <p:nvSpPr>
          <p:cNvPr id="23" name="Flèche : droite 22">
            <a:extLst>
              <a:ext uri="{FF2B5EF4-FFF2-40B4-BE49-F238E27FC236}">
                <a16:creationId xmlns:a16="http://schemas.microsoft.com/office/drawing/2014/main" id="{C557F9B0-7F80-5C7E-91F7-198F5807BC4D}"/>
              </a:ext>
            </a:extLst>
          </p:cNvPr>
          <p:cNvSpPr/>
          <p:nvPr/>
        </p:nvSpPr>
        <p:spPr>
          <a:xfrm>
            <a:off x="6637677" y="337769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droite 25">
            <a:extLst>
              <a:ext uri="{FF2B5EF4-FFF2-40B4-BE49-F238E27FC236}">
                <a16:creationId xmlns:a16="http://schemas.microsoft.com/office/drawing/2014/main" id="{5A4B9232-6D97-2B05-9CF0-D989708D6C8D}"/>
              </a:ext>
            </a:extLst>
          </p:cNvPr>
          <p:cNvSpPr/>
          <p:nvPr/>
        </p:nvSpPr>
        <p:spPr>
          <a:xfrm>
            <a:off x="9214390" y="3383588"/>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24" name="Picture 4" descr="Machine learning - Free electronics icons">
            <a:extLst>
              <a:ext uri="{FF2B5EF4-FFF2-40B4-BE49-F238E27FC236}">
                <a16:creationId xmlns:a16="http://schemas.microsoft.com/office/drawing/2014/main" id="{3680F725-9161-996E-2FA9-8C8150676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3659" y="3097967"/>
            <a:ext cx="760659" cy="7606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3B07CA4-28B8-EB5C-783C-ABC961EC3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228" y="3026113"/>
            <a:ext cx="802094" cy="320838"/>
          </a:xfrm>
          <a:prstGeom prst="rect">
            <a:avLst/>
          </a:prstGeom>
          <a:noFill/>
          <a:extLst>
            <a:ext uri="{909E8E84-426E-40DD-AFC4-6F175D3DCCD1}">
              <a14:hiddenFill xmlns:a14="http://schemas.microsoft.com/office/drawing/2010/main">
                <a:solidFill>
                  <a:srgbClr val="FFFFFF"/>
                </a:solidFill>
              </a14:hiddenFill>
            </a:ext>
          </a:extLst>
        </p:spPr>
      </p:pic>
      <p:sp>
        <p:nvSpPr>
          <p:cNvPr id="34" name="Flèche : droite 33">
            <a:extLst>
              <a:ext uri="{FF2B5EF4-FFF2-40B4-BE49-F238E27FC236}">
                <a16:creationId xmlns:a16="http://schemas.microsoft.com/office/drawing/2014/main" id="{F6971E82-4198-17AB-3E3E-427844AFF74B}"/>
              </a:ext>
            </a:extLst>
          </p:cNvPr>
          <p:cNvSpPr/>
          <p:nvPr/>
        </p:nvSpPr>
        <p:spPr>
          <a:xfrm>
            <a:off x="6637677" y="493737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4" name="Picture 14">
            <a:extLst>
              <a:ext uri="{FF2B5EF4-FFF2-40B4-BE49-F238E27FC236}">
                <a16:creationId xmlns:a16="http://schemas.microsoft.com/office/drawing/2014/main" id="{B5DFBAD2-22DF-BCD1-F45F-4D6F56A5A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4599" y="4647475"/>
            <a:ext cx="1712594" cy="96429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personne, homme, costume, pose&#10;&#10;Description générée automatiquement">
            <a:extLst>
              <a:ext uri="{FF2B5EF4-FFF2-40B4-BE49-F238E27FC236}">
                <a16:creationId xmlns:a16="http://schemas.microsoft.com/office/drawing/2014/main" id="{67CD4B70-0341-8BAF-ADDB-7F00D485F2AE}"/>
              </a:ext>
            </a:extLst>
          </p:cNvPr>
          <p:cNvPicPr>
            <a:picLocks noChangeAspect="1"/>
          </p:cNvPicPr>
          <p:nvPr/>
        </p:nvPicPr>
        <p:blipFill rotWithShape="1">
          <a:blip r:embed="rId8">
            <a:extLst>
              <a:ext uri="{28A0092B-C50C-407E-A947-70E740481C1C}">
                <a14:useLocalDpi xmlns:a14="http://schemas.microsoft.com/office/drawing/2010/main" val="0"/>
              </a:ext>
            </a:extLst>
          </a:blip>
          <a:srcRect l="4404" b="10177"/>
          <a:stretch/>
        </p:blipFill>
        <p:spPr>
          <a:xfrm>
            <a:off x="842226" y="2709202"/>
            <a:ext cx="1140861" cy="1071961"/>
          </a:xfrm>
          <a:prstGeom prst="rect">
            <a:avLst/>
          </a:prstGeom>
        </p:spPr>
      </p:pic>
      <p:pic>
        <p:nvPicPr>
          <p:cNvPr id="13" name="Image 12" descr="Une image contenant personne, homme, costume, cravate&#10;&#10;Description générée automatiquement">
            <a:extLst>
              <a:ext uri="{FF2B5EF4-FFF2-40B4-BE49-F238E27FC236}">
                <a16:creationId xmlns:a16="http://schemas.microsoft.com/office/drawing/2014/main" id="{A451D80F-CE43-9812-00D6-7E3943B87C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916" y="4519873"/>
            <a:ext cx="1011012" cy="1011012"/>
          </a:xfrm>
          <a:prstGeom prst="rect">
            <a:avLst/>
          </a:prstGeom>
        </p:spPr>
      </p:pic>
      <p:pic>
        <p:nvPicPr>
          <p:cNvPr id="14" name="Image 13">
            <a:extLst>
              <a:ext uri="{FF2B5EF4-FFF2-40B4-BE49-F238E27FC236}">
                <a16:creationId xmlns:a16="http://schemas.microsoft.com/office/drawing/2014/main" id="{C7E0FD4D-6938-924C-5A05-DAC4DF6E3D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4486" y="2860895"/>
            <a:ext cx="1136210" cy="1136210"/>
          </a:xfrm>
          <a:prstGeom prst="rect">
            <a:avLst/>
          </a:prstGeom>
        </p:spPr>
      </p:pic>
      <p:sp>
        <p:nvSpPr>
          <p:cNvPr id="15" name="ZoneTexte 14">
            <a:extLst>
              <a:ext uri="{FF2B5EF4-FFF2-40B4-BE49-F238E27FC236}">
                <a16:creationId xmlns:a16="http://schemas.microsoft.com/office/drawing/2014/main" id="{35AA68AA-51A6-4D5A-E760-DB1BBBF2F955}"/>
              </a:ext>
            </a:extLst>
          </p:cNvPr>
          <p:cNvSpPr txBox="1"/>
          <p:nvPr/>
        </p:nvSpPr>
        <p:spPr>
          <a:xfrm>
            <a:off x="2897172" y="3348623"/>
            <a:ext cx="642206" cy="369332"/>
          </a:xfrm>
          <a:prstGeom prst="rect">
            <a:avLst/>
          </a:prstGeom>
          <a:noFill/>
        </p:spPr>
        <p:txBody>
          <a:bodyPr wrap="square" rtlCol="0">
            <a:spAutoFit/>
          </a:bodyPr>
          <a:lstStyle/>
          <a:p>
            <a:pPr algn="ctr"/>
            <a:r>
              <a:rPr lang="fr-FR" b="1" dirty="0"/>
              <a:t>+</a:t>
            </a:r>
          </a:p>
        </p:txBody>
      </p:sp>
      <p:pic>
        <p:nvPicPr>
          <p:cNvPr id="16" name="Picture 2" descr="ترانسفير ماركت - Wikiwand">
            <a:extLst>
              <a:ext uri="{FF2B5EF4-FFF2-40B4-BE49-F238E27FC236}">
                <a16:creationId xmlns:a16="http://schemas.microsoft.com/office/drawing/2014/main" id="{FF6CBE9E-1637-3BBF-66A3-D7DC082D1F4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1249" b="21072"/>
          <a:stretch/>
        </p:blipFill>
        <p:spPr bwMode="auto">
          <a:xfrm>
            <a:off x="2667247" y="3839554"/>
            <a:ext cx="1102056" cy="422956"/>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que 16" descr="Base de données avec un remplissage uni">
            <a:extLst>
              <a:ext uri="{FF2B5EF4-FFF2-40B4-BE49-F238E27FC236}">
                <a16:creationId xmlns:a16="http://schemas.microsoft.com/office/drawing/2014/main" id="{A2E8B2FC-CB1B-15CD-4092-96B586EE41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9924" y="4672424"/>
            <a:ext cx="914400" cy="914400"/>
          </a:xfrm>
          <a:prstGeom prst="rect">
            <a:avLst/>
          </a:prstGeom>
        </p:spPr>
      </p:pic>
      <p:pic>
        <p:nvPicPr>
          <p:cNvPr id="18" name="Image 17">
            <a:extLst>
              <a:ext uri="{FF2B5EF4-FFF2-40B4-BE49-F238E27FC236}">
                <a16:creationId xmlns:a16="http://schemas.microsoft.com/office/drawing/2014/main" id="{D05337D4-5BBC-3045-4205-C41AB0CCE3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7086" y="4561576"/>
            <a:ext cx="1136210" cy="1136210"/>
          </a:xfrm>
          <a:prstGeom prst="rect">
            <a:avLst/>
          </a:prstGeom>
        </p:spPr>
      </p:pic>
      <p:pic>
        <p:nvPicPr>
          <p:cNvPr id="24" name="Graphique 23" descr="Coche avec un remplissage uni">
            <a:extLst>
              <a:ext uri="{FF2B5EF4-FFF2-40B4-BE49-F238E27FC236}">
                <a16:creationId xmlns:a16="http://schemas.microsoft.com/office/drawing/2014/main" id="{F074164A-1BF2-67E3-45E3-2220E68FD4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6795" y="4705110"/>
            <a:ext cx="914400" cy="914400"/>
          </a:xfrm>
          <a:prstGeom prst="rect">
            <a:avLst/>
          </a:prstGeom>
        </p:spPr>
      </p:pic>
    </p:spTree>
    <p:extLst>
      <p:ext uri="{BB962C8B-B14F-4D97-AF65-F5344CB8AC3E}">
        <p14:creationId xmlns:p14="http://schemas.microsoft.com/office/powerpoint/2010/main" val="37119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Industrialisation d’un algorithme de ML : pourquoi ça bloque ?</a:t>
            </a:r>
          </a:p>
        </p:txBody>
      </p:sp>
      <p:sp>
        <p:nvSpPr>
          <p:cNvPr id="36" name="ZoneTexte 35">
            <a:extLst>
              <a:ext uri="{FF2B5EF4-FFF2-40B4-BE49-F238E27FC236}">
                <a16:creationId xmlns:a16="http://schemas.microsoft.com/office/drawing/2014/main" id="{0215FD33-8B4B-4C5D-9C5A-26872F6E46B2}"/>
              </a:ext>
            </a:extLst>
          </p:cNvPr>
          <p:cNvSpPr txBox="1"/>
          <p:nvPr/>
        </p:nvSpPr>
        <p:spPr>
          <a:xfrm>
            <a:off x="565636" y="1634170"/>
            <a:ext cx="8792182" cy="369332"/>
          </a:xfrm>
          <a:prstGeom prst="rect">
            <a:avLst/>
          </a:prstGeom>
          <a:noFill/>
        </p:spPr>
        <p:txBody>
          <a:bodyPr wrap="square">
            <a:spAutoFit/>
          </a:bodyPr>
          <a:lstStyle/>
          <a:p>
            <a:r>
              <a:rPr lang="fr-FR" b="1" dirty="0">
                <a:latin typeface="Barlow Light" panose="00000400000000000000" pitchFamily="2" charset="0"/>
              </a:rPr>
              <a:t>Raison 3 : </a:t>
            </a:r>
            <a:r>
              <a:rPr lang="fr-FR" dirty="0" err="1">
                <a:latin typeface="Barlow Light" panose="00000400000000000000" pitchFamily="2" charset="0"/>
              </a:rPr>
              <a:t>Ownership</a:t>
            </a:r>
            <a:r>
              <a:rPr lang="fr-FR" dirty="0">
                <a:latin typeface="Barlow Light" panose="00000400000000000000" pitchFamily="2" charset="0"/>
              </a:rPr>
              <a:t> des projets ML entre plusieurs équipe qui travaillent en « silo »</a:t>
            </a:r>
          </a:p>
        </p:txBody>
      </p:sp>
      <p:grpSp>
        <p:nvGrpSpPr>
          <p:cNvPr id="2" name="Groupe 1">
            <a:extLst>
              <a:ext uri="{FF2B5EF4-FFF2-40B4-BE49-F238E27FC236}">
                <a16:creationId xmlns:a16="http://schemas.microsoft.com/office/drawing/2014/main" id="{9907B69C-DD3C-457C-B5DB-8246092D1E9E}"/>
              </a:ext>
            </a:extLst>
          </p:cNvPr>
          <p:cNvGrpSpPr/>
          <p:nvPr/>
        </p:nvGrpSpPr>
        <p:grpSpPr>
          <a:xfrm>
            <a:off x="565636" y="2353623"/>
            <a:ext cx="10838799" cy="4021764"/>
            <a:chOff x="599089" y="1650767"/>
            <a:chExt cx="10838799" cy="4021764"/>
          </a:xfrm>
        </p:grpSpPr>
        <p:sp>
          <p:nvSpPr>
            <p:cNvPr id="53" name="Rectangle 52">
              <a:extLst>
                <a:ext uri="{FF2B5EF4-FFF2-40B4-BE49-F238E27FC236}">
                  <a16:creationId xmlns:a16="http://schemas.microsoft.com/office/drawing/2014/main" id="{4FC4035A-3C73-428C-A066-C4BCCE5BDEC0}"/>
                </a:ext>
              </a:extLst>
            </p:cNvPr>
            <p:cNvSpPr/>
            <p:nvPr/>
          </p:nvSpPr>
          <p:spPr>
            <a:xfrm>
              <a:off x="9727329" y="1666328"/>
              <a:ext cx="1676397" cy="3998748"/>
            </a:xfrm>
            <a:prstGeom prst="rect">
              <a:avLst/>
            </a:prstGeom>
            <a:solidFill>
              <a:schemeClr val="accent4">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Rectangle 51">
              <a:extLst>
                <a:ext uri="{FF2B5EF4-FFF2-40B4-BE49-F238E27FC236}">
                  <a16:creationId xmlns:a16="http://schemas.microsoft.com/office/drawing/2014/main" id="{2CB68509-63EA-441B-BA32-C0627B05D184}"/>
                </a:ext>
              </a:extLst>
            </p:cNvPr>
            <p:cNvSpPr/>
            <p:nvPr/>
          </p:nvSpPr>
          <p:spPr>
            <a:xfrm>
              <a:off x="2412125" y="1673783"/>
              <a:ext cx="7194333" cy="3998748"/>
            </a:xfrm>
            <a:prstGeom prst="rect">
              <a:avLst/>
            </a:prstGeom>
            <a:solidFill>
              <a:schemeClr val="accent2">
                <a:lumMod val="20000"/>
                <a:lumOff val="80000"/>
              </a:schemeClr>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1" name="Rectangle 50">
              <a:extLst>
                <a:ext uri="{FF2B5EF4-FFF2-40B4-BE49-F238E27FC236}">
                  <a16:creationId xmlns:a16="http://schemas.microsoft.com/office/drawing/2014/main" id="{6E9D3117-D658-48AA-9B46-7D88C8017CC9}"/>
                </a:ext>
              </a:extLst>
            </p:cNvPr>
            <p:cNvSpPr/>
            <p:nvPr/>
          </p:nvSpPr>
          <p:spPr>
            <a:xfrm>
              <a:off x="599089" y="1666328"/>
              <a:ext cx="1676397" cy="3998748"/>
            </a:xfrm>
            <a:prstGeom prst="rect">
              <a:avLst/>
            </a:prstGeom>
            <a:solidFill>
              <a:schemeClr val="accent1">
                <a:lumMod val="20000"/>
                <a:lumOff val="80000"/>
              </a:schemeClr>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 name="Cylindre 2">
              <a:extLst>
                <a:ext uri="{FF2B5EF4-FFF2-40B4-BE49-F238E27FC236}">
                  <a16:creationId xmlns:a16="http://schemas.microsoft.com/office/drawing/2014/main" id="{0F02083C-729E-4D54-9808-BE2E03C558A9}"/>
                </a:ext>
              </a:extLst>
            </p:cNvPr>
            <p:cNvSpPr/>
            <p:nvPr/>
          </p:nvSpPr>
          <p:spPr>
            <a:xfrm>
              <a:off x="956440" y="2276389"/>
              <a:ext cx="861849" cy="845184"/>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a:extLst>
                <a:ext uri="{FF2B5EF4-FFF2-40B4-BE49-F238E27FC236}">
                  <a16:creationId xmlns:a16="http://schemas.microsoft.com/office/drawing/2014/main" id="{AC8EB8E5-A391-4B6E-B199-5AFFCF9CB38F}"/>
                </a:ext>
              </a:extLst>
            </p:cNvPr>
            <p:cNvSpPr txBox="1"/>
            <p:nvPr/>
          </p:nvSpPr>
          <p:spPr>
            <a:xfrm>
              <a:off x="599089" y="3167390"/>
              <a:ext cx="1692165" cy="261610"/>
            </a:xfrm>
            <a:prstGeom prst="rect">
              <a:avLst/>
            </a:prstGeom>
            <a:noFill/>
          </p:spPr>
          <p:txBody>
            <a:bodyPr wrap="square" rtlCol="0">
              <a:spAutoFit/>
            </a:bodyPr>
            <a:lstStyle/>
            <a:p>
              <a:r>
                <a:rPr lang="fr-FR" sz="1100" dirty="0">
                  <a:latin typeface="Barlow Light" panose="00000400000000000000" pitchFamily="2" charset="0"/>
                </a:rPr>
                <a:t>Données en production</a:t>
              </a:r>
            </a:p>
          </p:txBody>
        </p:sp>
        <p:sp>
          <p:nvSpPr>
            <p:cNvPr id="12" name="ZoneTexte 11">
              <a:extLst>
                <a:ext uri="{FF2B5EF4-FFF2-40B4-BE49-F238E27FC236}">
                  <a16:creationId xmlns:a16="http://schemas.microsoft.com/office/drawing/2014/main" id="{A68245C2-6F35-4DD0-94DD-89EE53CDB6B7}"/>
                </a:ext>
              </a:extLst>
            </p:cNvPr>
            <p:cNvSpPr txBox="1"/>
            <p:nvPr/>
          </p:nvSpPr>
          <p:spPr>
            <a:xfrm>
              <a:off x="1445171" y="1666328"/>
              <a:ext cx="1077309" cy="307777"/>
            </a:xfrm>
            <a:prstGeom prst="rect">
              <a:avLst/>
            </a:prstGeom>
            <a:noFill/>
          </p:spPr>
          <p:txBody>
            <a:bodyPr wrap="square" rtlCol="0">
              <a:spAutoFit/>
            </a:bodyPr>
            <a:lstStyle/>
            <a:p>
              <a:r>
                <a:rPr lang="fr-FR" sz="1400" b="1" dirty="0">
                  <a:latin typeface="Barlow Light" panose="00000400000000000000" pitchFamily="2" charset="0"/>
                </a:rPr>
                <a:t>Ingestion</a:t>
              </a:r>
            </a:p>
          </p:txBody>
        </p:sp>
        <p:sp>
          <p:nvSpPr>
            <p:cNvPr id="14" name="Cylindre 13">
              <a:extLst>
                <a:ext uri="{FF2B5EF4-FFF2-40B4-BE49-F238E27FC236}">
                  <a16:creationId xmlns:a16="http://schemas.microsoft.com/office/drawing/2014/main" id="{0888CB57-C696-4D1D-949D-3F05650DCBEF}"/>
                </a:ext>
              </a:extLst>
            </p:cNvPr>
            <p:cNvSpPr/>
            <p:nvPr/>
          </p:nvSpPr>
          <p:spPr>
            <a:xfrm>
              <a:off x="2932386" y="2498153"/>
              <a:ext cx="388883" cy="430886"/>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5" name="Connecteur droit avec flèche 14">
              <a:extLst>
                <a:ext uri="{FF2B5EF4-FFF2-40B4-BE49-F238E27FC236}">
                  <a16:creationId xmlns:a16="http://schemas.microsoft.com/office/drawing/2014/main" id="{BAEEE307-DF50-40CC-B5C3-419E821A852C}"/>
                </a:ext>
              </a:extLst>
            </p:cNvPr>
            <p:cNvCxnSpPr>
              <a:cxnSpLocks/>
              <a:endCxn id="14" idx="2"/>
            </p:cNvCxnSpPr>
            <p:nvPr/>
          </p:nvCxnSpPr>
          <p:spPr>
            <a:xfrm>
              <a:off x="1818289" y="2713596"/>
              <a:ext cx="1114097"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2786F07-84CB-40E2-8DB0-3CE78D54701F}"/>
                </a:ext>
              </a:extLst>
            </p:cNvPr>
            <p:cNvSpPr txBox="1"/>
            <p:nvPr/>
          </p:nvSpPr>
          <p:spPr>
            <a:xfrm>
              <a:off x="2689332" y="2054470"/>
              <a:ext cx="922283" cy="430887"/>
            </a:xfrm>
            <a:prstGeom prst="rect">
              <a:avLst/>
            </a:prstGeom>
            <a:noFill/>
          </p:spPr>
          <p:txBody>
            <a:bodyPr wrap="square" rtlCol="0">
              <a:spAutoFit/>
            </a:bodyPr>
            <a:lstStyle/>
            <a:p>
              <a:r>
                <a:rPr lang="fr-FR" sz="1100" dirty="0">
                  <a:latin typeface="Barlow Light" panose="00000400000000000000" pitchFamily="2" charset="0"/>
                </a:rPr>
                <a:t>Échantillon de données</a:t>
              </a:r>
            </a:p>
          </p:txBody>
        </p:sp>
        <p:cxnSp>
          <p:nvCxnSpPr>
            <p:cNvPr id="21" name="Connecteur droit avec flèche 20">
              <a:extLst>
                <a:ext uri="{FF2B5EF4-FFF2-40B4-BE49-F238E27FC236}">
                  <a16:creationId xmlns:a16="http://schemas.microsoft.com/office/drawing/2014/main" id="{0FBF0B68-0057-4665-AE75-669C72F625E3}"/>
                </a:ext>
              </a:extLst>
            </p:cNvPr>
            <p:cNvCxnSpPr>
              <a:stCxn id="14" idx="3"/>
            </p:cNvCxnSpPr>
            <p:nvPr/>
          </p:nvCxnSpPr>
          <p:spPr>
            <a:xfrm>
              <a:off x="3126828" y="2929039"/>
              <a:ext cx="5254" cy="69703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10839-F6A4-40E7-A49E-B7DED33CBC84}"/>
                </a:ext>
              </a:extLst>
            </p:cNvPr>
            <p:cNvSpPr/>
            <p:nvPr/>
          </p:nvSpPr>
          <p:spPr>
            <a:xfrm>
              <a:off x="2593426" y="3667922"/>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Analyse exploratoire des données</a:t>
              </a:r>
            </a:p>
          </p:txBody>
        </p:sp>
        <p:sp>
          <p:nvSpPr>
            <p:cNvPr id="23" name="Rectangle 22">
              <a:extLst>
                <a:ext uri="{FF2B5EF4-FFF2-40B4-BE49-F238E27FC236}">
                  <a16:creationId xmlns:a16="http://schemas.microsoft.com/office/drawing/2014/main" id="{FC11FC82-6057-4F36-883C-E6CAB76B73CA}"/>
                </a:ext>
              </a:extLst>
            </p:cNvPr>
            <p:cNvSpPr/>
            <p:nvPr/>
          </p:nvSpPr>
          <p:spPr>
            <a:xfrm>
              <a:off x="4001813" y="3673157"/>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Préparation des données</a:t>
              </a:r>
            </a:p>
          </p:txBody>
        </p:sp>
        <p:sp>
          <p:nvSpPr>
            <p:cNvPr id="24" name="Rectangle 23">
              <a:extLst>
                <a:ext uri="{FF2B5EF4-FFF2-40B4-BE49-F238E27FC236}">
                  <a16:creationId xmlns:a16="http://schemas.microsoft.com/office/drawing/2014/main" id="{A12C6CE3-AC49-4B83-BCF9-C037D19A905F}"/>
                </a:ext>
              </a:extLst>
            </p:cNvPr>
            <p:cNvSpPr/>
            <p:nvPr/>
          </p:nvSpPr>
          <p:spPr>
            <a:xfrm>
              <a:off x="5352390" y="3667920"/>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Entraînement du modèle</a:t>
              </a:r>
            </a:p>
          </p:txBody>
        </p:sp>
        <p:sp>
          <p:nvSpPr>
            <p:cNvPr id="25" name="Rectangle 24">
              <a:extLst>
                <a:ext uri="{FF2B5EF4-FFF2-40B4-BE49-F238E27FC236}">
                  <a16:creationId xmlns:a16="http://schemas.microsoft.com/office/drawing/2014/main" id="{65FB6938-8E5D-4750-B757-D35F3191E267}"/>
                </a:ext>
              </a:extLst>
            </p:cNvPr>
            <p:cNvSpPr/>
            <p:nvPr/>
          </p:nvSpPr>
          <p:spPr>
            <a:xfrm>
              <a:off x="6702967" y="3667920"/>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Évaluation du modèle</a:t>
              </a:r>
            </a:p>
          </p:txBody>
        </p:sp>
        <p:sp>
          <p:nvSpPr>
            <p:cNvPr id="26" name="Rectangle : carré corné 25">
              <a:extLst>
                <a:ext uri="{FF2B5EF4-FFF2-40B4-BE49-F238E27FC236}">
                  <a16:creationId xmlns:a16="http://schemas.microsoft.com/office/drawing/2014/main" id="{AA62F571-4E61-4B9E-A7F3-047B077EDFA7}"/>
                </a:ext>
              </a:extLst>
            </p:cNvPr>
            <p:cNvSpPr/>
            <p:nvPr/>
          </p:nvSpPr>
          <p:spPr>
            <a:xfrm>
              <a:off x="8263760" y="3667919"/>
              <a:ext cx="817185" cy="643436"/>
            </a:xfrm>
            <a:prstGeom prst="foldedCorne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Modèle entraîné</a:t>
              </a:r>
            </a:p>
          </p:txBody>
        </p:sp>
        <p:cxnSp>
          <p:nvCxnSpPr>
            <p:cNvPr id="28" name="Connecteur droit avec flèche 27">
              <a:extLst>
                <a:ext uri="{FF2B5EF4-FFF2-40B4-BE49-F238E27FC236}">
                  <a16:creationId xmlns:a16="http://schemas.microsoft.com/office/drawing/2014/main" id="{373A9751-471F-4F7A-A9C0-7276522A6487}"/>
                </a:ext>
              </a:extLst>
            </p:cNvPr>
            <p:cNvCxnSpPr>
              <a:stCxn id="22" idx="3"/>
              <a:endCxn id="23" idx="1"/>
            </p:cNvCxnSpPr>
            <p:nvPr/>
          </p:nvCxnSpPr>
          <p:spPr>
            <a:xfrm>
              <a:off x="3707523" y="3989640"/>
              <a:ext cx="294290" cy="5235"/>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21226A70-0D0C-4C01-B742-DF527F141351}"/>
                </a:ext>
              </a:extLst>
            </p:cNvPr>
            <p:cNvCxnSpPr>
              <a:stCxn id="23" idx="3"/>
              <a:endCxn id="24" idx="1"/>
            </p:cNvCxnSpPr>
            <p:nvPr/>
          </p:nvCxnSpPr>
          <p:spPr>
            <a:xfrm flipV="1">
              <a:off x="5115910" y="3989638"/>
              <a:ext cx="236480" cy="5237"/>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F48784AF-2828-43F5-87E9-7D3D014E9B12}"/>
                </a:ext>
              </a:extLst>
            </p:cNvPr>
            <p:cNvCxnSpPr>
              <a:stCxn id="24" idx="3"/>
              <a:endCxn id="25" idx="1"/>
            </p:cNvCxnSpPr>
            <p:nvPr/>
          </p:nvCxnSpPr>
          <p:spPr>
            <a:xfrm>
              <a:off x="6466487" y="3989638"/>
              <a:ext cx="236480"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93C9A84D-2D2A-4276-9D90-AEE9E76D1896}"/>
                </a:ext>
              </a:extLst>
            </p:cNvPr>
            <p:cNvCxnSpPr>
              <a:cxnSpLocks/>
              <a:stCxn id="25" idx="3"/>
              <a:endCxn id="26" idx="1"/>
            </p:cNvCxnSpPr>
            <p:nvPr/>
          </p:nvCxnSpPr>
          <p:spPr>
            <a:xfrm flipV="1">
              <a:off x="7817064" y="3989637"/>
              <a:ext cx="446696" cy="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403E19C-AB57-42D6-9406-3A7873FD0D56}"/>
                </a:ext>
              </a:extLst>
            </p:cNvPr>
            <p:cNvSpPr/>
            <p:nvPr/>
          </p:nvSpPr>
          <p:spPr>
            <a:xfrm>
              <a:off x="3854668" y="3277554"/>
              <a:ext cx="4112180" cy="1115770"/>
            </a:xfrm>
            <a:prstGeom prst="rect">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ZoneTexte 39">
              <a:extLst>
                <a:ext uri="{FF2B5EF4-FFF2-40B4-BE49-F238E27FC236}">
                  <a16:creationId xmlns:a16="http://schemas.microsoft.com/office/drawing/2014/main" id="{3013904F-CFA0-40AD-BB80-50C67B88BFB9}"/>
                </a:ext>
              </a:extLst>
            </p:cNvPr>
            <p:cNvSpPr txBox="1"/>
            <p:nvPr/>
          </p:nvSpPr>
          <p:spPr>
            <a:xfrm>
              <a:off x="3854668" y="3279802"/>
              <a:ext cx="2935014" cy="261610"/>
            </a:xfrm>
            <a:prstGeom prst="rect">
              <a:avLst/>
            </a:prstGeom>
            <a:noFill/>
          </p:spPr>
          <p:txBody>
            <a:bodyPr wrap="square" rtlCol="0">
              <a:spAutoFit/>
            </a:bodyPr>
            <a:lstStyle/>
            <a:p>
              <a:r>
                <a:rPr lang="fr-FR" sz="1100" dirty="0">
                  <a:latin typeface="Barlow Light" panose="00000400000000000000" pitchFamily="2" charset="0"/>
                </a:rPr>
                <a:t>Expérimentation manuelle</a:t>
              </a:r>
            </a:p>
          </p:txBody>
        </p:sp>
        <p:sp>
          <p:nvSpPr>
            <p:cNvPr id="43" name="Cylindre 42">
              <a:extLst>
                <a:ext uri="{FF2B5EF4-FFF2-40B4-BE49-F238E27FC236}">
                  <a16:creationId xmlns:a16="http://schemas.microsoft.com/office/drawing/2014/main" id="{742D57E1-025E-4D8C-9D7F-238388DFAD77}"/>
                </a:ext>
              </a:extLst>
            </p:cNvPr>
            <p:cNvSpPr/>
            <p:nvPr/>
          </p:nvSpPr>
          <p:spPr>
            <a:xfrm>
              <a:off x="10116205" y="3755480"/>
              <a:ext cx="817185" cy="468313"/>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45" name="Connecteur droit avec flèche 44">
              <a:extLst>
                <a:ext uri="{FF2B5EF4-FFF2-40B4-BE49-F238E27FC236}">
                  <a16:creationId xmlns:a16="http://schemas.microsoft.com/office/drawing/2014/main" id="{7D2D80AD-4BCF-4FCF-93DE-5D8C298B017A}"/>
                </a:ext>
              </a:extLst>
            </p:cNvPr>
            <p:cNvCxnSpPr>
              <a:stCxn id="26" idx="3"/>
              <a:endCxn id="43" idx="2"/>
            </p:cNvCxnSpPr>
            <p:nvPr/>
          </p:nvCxnSpPr>
          <p:spPr>
            <a:xfrm>
              <a:off x="9080945" y="3989637"/>
              <a:ext cx="103526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352D1C9A-55A5-4252-AB40-B8BD683B6606}"/>
                </a:ext>
              </a:extLst>
            </p:cNvPr>
            <p:cNvSpPr txBox="1"/>
            <p:nvPr/>
          </p:nvSpPr>
          <p:spPr>
            <a:xfrm>
              <a:off x="10063655" y="4242506"/>
              <a:ext cx="922283" cy="430887"/>
            </a:xfrm>
            <a:prstGeom prst="rect">
              <a:avLst/>
            </a:prstGeom>
            <a:noFill/>
          </p:spPr>
          <p:txBody>
            <a:bodyPr wrap="square" rtlCol="0">
              <a:spAutoFit/>
            </a:bodyPr>
            <a:lstStyle/>
            <a:p>
              <a:pPr algn="ctr"/>
              <a:r>
                <a:rPr lang="fr-FR" sz="1100" dirty="0">
                  <a:latin typeface="Barlow Light" panose="00000400000000000000" pitchFamily="2" charset="0"/>
                </a:rPr>
                <a:t>« Registre » de modèles</a:t>
              </a:r>
            </a:p>
          </p:txBody>
        </p:sp>
        <p:sp>
          <p:nvSpPr>
            <p:cNvPr id="47" name="Rectangle 46">
              <a:extLst>
                <a:ext uri="{FF2B5EF4-FFF2-40B4-BE49-F238E27FC236}">
                  <a16:creationId xmlns:a16="http://schemas.microsoft.com/office/drawing/2014/main" id="{44E6D27E-1D2F-40E0-85A2-5CEF1AB53E37}"/>
                </a:ext>
              </a:extLst>
            </p:cNvPr>
            <p:cNvSpPr/>
            <p:nvPr/>
          </p:nvSpPr>
          <p:spPr>
            <a:xfrm>
              <a:off x="9967747" y="2663894"/>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Déploiement du modèle</a:t>
              </a:r>
            </a:p>
          </p:txBody>
        </p:sp>
        <p:cxnSp>
          <p:nvCxnSpPr>
            <p:cNvPr id="49" name="Connecteur droit avec flèche 48">
              <a:extLst>
                <a:ext uri="{FF2B5EF4-FFF2-40B4-BE49-F238E27FC236}">
                  <a16:creationId xmlns:a16="http://schemas.microsoft.com/office/drawing/2014/main" id="{8F17C2C8-22C2-44EB-96F6-15739E4DD3C2}"/>
                </a:ext>
              </a:extLst>
            </p:cNvPr>
            <p:cNvCxnSpPr>
              <a:stCxn id="43" idx="1"/>
              <a:endCxn id="47" idx="2"/>
            </p:cNvCxnSpPr>
            <p:nvPr/>
          </p:nvCxnSpPr>
          <p:spPr>
            <a:xfrm flipH="1" flipV="1">
              <a:off x="10524796" y="3307329"/>
              <a:ext cx="2" cy="44815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119D9B2C-21DF-48C3-B355-179B0A7E057C}"/>
                </a:ext>
              </a:extLst>
            </p:cNvPr>
            <p:cNvSpPr txBox="1"/>
            <p:nvPr/>
          </p:nvSpPr>
          <p:spPr>
            <a:xfrm>
              <a:off x="8418786" y="1666327"/>
              <a:ext cx="1330876" cy="307777"/>
            </a:xfrm>
            <a:prstGeom prst="rect">
              <a:avLst/>
            </a:prstGeom>
            <a:noFill/>
          </p:spPr>
          <p:txBody>
            <a:bodyPr wrap="square" rtlCol="0">
              <a:spAutoFit/>
            </a:bodyPr>
            <a:lstStyle/>
            <a:p>
              <a:r>
                <a:rPr lang="fr-FR" sz="1400" b="1" dirty="0">
                  <a:latin typeface="Barlow Light" panose="00000400000000000000" pitchFamily="2" charset="0"/>
                </a:rPr>
                <a:t>Data Science</a:t>
              </a:r>
            </a:p>
          </p:txBody>
        </p:sp>
        <p:sp>
          <p:nvSpPr>
            <p:cNvPr id="55" name="ZoneTexte 54">
              <a:extLst>
                <a:ext uri="{FF2B5EF4-FFF2-40B4-BE49-F238E27FC236}">
                  <a16:creationId xmlns:a16="http://schemas.microsoft.com/office/drawing/2014/main" id="{F43DBD5A-4FBD-48B1-8C82-C66DCD3C5183}"/>
                </a:ext>
              </a:extLst>
            </p:cNvPr>
            <p:cNvSpPr txBox="1"/>
            <p:nvPr/>
          </p:nvSpPr>
          <p:spPr>
            <a:xfrm>
              <a:off x="10933390" y="1650767"/>
              <a:ext cx="504498" cy="307777"/>
            </a:xfrm>
            <a:prstGeom prst="rect">
              <a:avLst/>
            </a:prstGeom>
            <a:noFill/>
          </p:spPr>
          <p:txBody>
            <a:bodyPr wrap="square" rtlCol="0">
              <a:spAutoFit/>
            </a:bodyPr>
            <a:lstStyle/>
            <a:p>
              <a:r>
                <a:rPr lang="fr-FR" sz="1400" b="1" dirty="0">
                  <a:latin typeface="Barlow Light" panose="00000400000000000000" pitchFamily="2" charset="0"/>
                </a:rPr>
                <a:t>Ops</a:t>
              </a:r>
            </a:p>
          </p:txBody>
        </p:sp>
        <p:sp>
          <p:nvSpPr>
            <p:cNvPr id="56" name="ZoneTexte 55">
              <a:extLst>
                <a:ext uri="{FF2B5EF4-FFF2-40B4-BE49-F238E27FC236}">
                  <a16:creationId xmlns:a16="http://schemas.microsoft.com/office/drawing/2014/main" id="{8ECA1F21-A9E1-44AE-899F-EE6636C90E49}"/>
                </a:ext>
              </a:extLst>
            </p:cNvPr>
            <p:cNvSpPr txBox="1"/>
            <p:nvPr/>
          </p:nvSpPr>
          <p:spPr>
            <a:xfrm>
              <a:off x="906516" y="5380382"/>
              <a:ext cx="1077309" cy="261610"/>
            </a:xfrm>
            <a:prstGeom prst="rect">
              <a:avLst/>
            </a:prstGeom>
            <a:noFill/>
          </p:spPr>
          <p:txBody>
            <a:bodyPr wrap="square" rtlCol="0">
              <a:spAutoFit/>
            </a:bodyPr>
            <a:lstStyle/>
            <a:p>
              <a:r>
                <a:rPr lang="fr-FR" sz="1100" b="1" dirty="0">
                  <a:latin typeface="Barlow Light" panose="00000400000000000000" pitchFamily="2" charset="0"/>
                </a:rPr>
                <a:t>Data </a:t>
              </a:r>
              <a:r>
                <a:rPr lang="fr-FR" sz="1100" b="1" dirty="0" err="1">
                  <a:latin typeface="Barlow Light" panose="00000400000000000000" pitchFamily="2" charset="0"/>
                </a:rPr>
                <a:t>Engineer</a:t>
              </a:r>
              <a:endParaRPr lang="fr-FR" sz="1100" b="1" dirty="0">
                <a:latin typeface="Barlow Light" panose="00000400000000000000" pitchFamily="2" charset="0"/>
              </a:endParaRPr>
            </a:p>
          </p:txBody>
        </p:sp>
        <p:sp>
          <p:nvSpPr>
            <p:cNvPr id="57" name="ZoneTexte 56">
              <a:extLst>
                <a:ext uri="{FF2B5EF4-FFF2-40B4-BE49-F238E27FC236}">
                  <a16:creationId xmlns:a16="http://schemas.microsoft.com/office/drawing/2014/main" id="{0CE52512-3E2A-460B-84A1-FA5A57446AAD}"/>
                </a:ext>
              </a:extLst>
            </p:cNvPr>
            <p:cNvSpPr txBox="1"/>
            <p:nvPr/>
          </p:nvSpPr>
          <p:spPr>
            <a:xfrm>
              <a:off x="5428590" y="5377590"/>
              <a:ext cx="1077309" cy="261610"/>
            </a:xfrm>
            <a:prstGeom prst="rect">
              <a:avLst/>
            </a:prstGeom>
            <a:noFill/>
          </p:spPr>
          <p:txBody>
            <a:bodyPr wrap="square" rtlCol="0">
              <a:spAutoFit/>
            </a:bodyPr>
            <a:lstStyle/>
            <a:p>
              <a:r>
                <a:rPr lang="fr-FR" sz="1100" b="1" dirty="0">
                  <a:latin typeface="Barlow Light" panose="00000400000000000000" pitchFamily="2" charset="0"/>
                </a:rPr>
                <a:t>Data </a:t>
              </a:r>
              <a:r>
                <a:rPr lang="fr-FR" sz="1100" b="1" dirty="0" err="1">
                  <a:latin typeface="Barlow Light" panose="00000400000000000000" pitchFamily="2" charset="0"/>
                </a:rPr>
                <a:t>Scientist</a:t>
              </a:r>
              <a:endParaRPr lang="fr-FR" sz="1100" b="1" dirty="0">
                <a:latin typeface="Barlow Light" panose="00000400000000000000" pitchFamily="2" charset="0"/>
              </a:endParaRPr>
            </a:p>
          </p:txBody>
        </p:sp>
        <p:sp>
          <p:nvSpPr>
            <p:cNvPr id="58" name="ZoneTexte 57">
              <a:extLst>
                <a:ext uri="{FF2B5EF4-FFF2-40B4-BE49-F238E27FC236}">
                  <a16:creationId xmlns:a16="http://schemas.microsoft.com/office/drawing/2014/main" id="{943789FB-2395-4B66-B99E-6059F7073A0F}"/>
                </a:ext>
              </a:extLst>
            </p:cNvPr>
            <p:cNvSpPr txBox="1"/>
            <p:nvPr/>
          </p:nvSpPr>
          <p:spPr>
            <a:xfrm>
              <a:off x="10026872" y="5348458"/>
              <a:ext cx="1077309" cy="261610"/>
            </a:xfrm>
            <a:prstGeom prst="rect">
              <a:avLst/>
            </a:prstGeom>
            <a:noFill/>
          </p:spPr>
          <p:txBody>
            <a:bodyPr wrap="square" rtlCol="0">
              <a:spAutoFit/>
            </a:bodyPr>
            <a:lstStyle/>
            <a:p>
              <a:pPr algn="ctr"/>
              <a:r>
                <a:rPr lang="fr-FR" sz="1100" b="1" dirty="0">
                  <a:latin typeface="Barlow Light" panose="00000400000000000000" pitchFamily="2" charset="0"/>
                </a:rPr>
                <a:t>IT</a:t>
              </a:r>
            </a:p>
          </p:txBody>
        </p:sp>
        <p:pic>
          <p:nvPicPr>
            <p:cNvPr id="7" name="Image 6">
              <a:extLst>
                <a:ext uri="{FF2B5EF4-FFF2-40B4-BE49-F238E27FC236}">
                  <a16:creationId xmlns:a16="http://schemas.microsoft.com/office/drawing/2014/main" id="{146806A8-6F67-4627-B5AC-15D0675C85B7}"/>
                </a:ext>
              </a:extLst>
            </p:cNvPr>
            <p:cNvPicPr>
              <a:picLocks noChangeAspect="1"/>
            </p:cNvPicPr>
            <p:nvPr/>
          </p:nvPicPr>
          <p:blipFill rotWithShape="1">
            <a:blip r:embed="rId3"/>
            <a:srcRect l="52667" t="5734" r="9531" b="3146"/>
            <a:stretch/>
          </p:blipFill>
          <p:spPr>
            <a:xfrm>
              <a:off x="1137873" y="4789661"/>
              <a:ext cx="528309" cy="637723"/>
            </a:xfrm>
            <a:prstGeom prst="rect">
              <a:avLst/>
            </a:prstGeom>
          </p:spPr>
        </p:pic>
        <p:pic>
          <p:nvPicPr>
            <p:cNvPr id="10" name="Image 9">
              <a:extLst>
                <a:ext uri="{FF2B5EF4-FFF2-40B4-BE49-F238E27FC236}">
                  <a16:creationId xmlns:a16="http://schemas.microsoft.com/office/drawing/2014/main" id="{9F3248B2-8577-451C-BCB6-43856F26C552}"/>
                </a:ext>
              </a:extLst>
            </p:cNvPr>
            <p:cNvPicPr>
              <a:picLocks noChangeAspect="1"/>
            </p:cNvPicPr>
            <p:nvPr/>
          </p:nvPicPr>
          <p:blipFill rotWithShape="1">
            <a:blip r:embed="rId4"/>
            <a:srcRect l="55975" t="1" r="13091" b="6349"/>
            <a:stretch/>
          </p:blipFill>
          <p:spPr>
            <a:xfrm>
              <a:off x="5708044" y="4665925"/>
              <a:ext cx="518400" cy="785922"/>
            </a:xfrm>
            <a:prstGeom prst="rect">
              <a:avLst/>
            </a:prstGeom>
          </p:spPr>
        </p:pic>
        <p:pic>
          <p:nvPicPr>
            <p:cNvPr id="44" name="Image 43">
              <a:extLst>
                <a:ext uri="{FF2B5EF4-FFF2-40B4-BE49-F238E27FC236}">
                  <a16:creationId xmlns:a16="http://schemas.microsoft.com/office/drawing/2014/main" id="{BD9FBC7A-081C-4896-A1B5-8D4377921DFD}"/>
                </a:ext>
              </a:extLst>
            </p:cNvPr>
            <p:cNvPicPr>
              <a:picLocks noChangeAspect="1"/>
            </p:cNvPicPr>
            <p:nvPr/>
          </p:nvPicPr>
          <p:blipFill rotWithShape="1">
            <a:blip r:embed="rId3"/>
            <a:srcRect l="52667" t="5734" r="9531" b="3146"/>
            <a:stretch/>
          </p:blipFill>
          <p:spPr>
            <a:xfrm>
              <a:off x="10301371" y="4776741"/>
              <a:ext cx="528309" cy="637723"/>
            </a:xfrm>
            <a:prstGeom prst="rect">
              <a:avLst/>
            </a:prstGeom>
          </p:spPr>
        </p:pic>
      </p:grpSp>
    </p:spTree>
    <p:extLst>
      <p:ext uri="{BB962C8B-B14F-4D97-AF65-F5344CB8AC3E}">
        <p14:creationId xmlns:p14="http://schemas.microsoft.com/office/powerpoint/2010/main" val="130669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Industrialisation d’un algorithme de ML : pourquoi ça bloque ?</a:t>
            </a:r>
          </a:p>
        </p:txBody>
      </p:sp>
      <p:sp>
        <p:nvSpPr>
          <p:cNvPr id="7" name="ZoneTexte 6">
            <a:extLst>
              <a:ext uri="{FF2B5EF4-FFF2-40B4-BE49-F238E27FC236}">
                <a16:creationId xmlns:a16="http://schemas.microsoft.com/office/drawing/2014/main" id="{0384C7AE-CC8E-4F6D-9BC8-3C839FF68743}"/>
              </a:ext>
            </a:extLst>
          </p:cNvPr>
          <p:cNvSpPr txBox="1"/>
          <p:nvPr/>
        </p:nvSpPr>
        <p:spPr>
          <a:xfrm>
            <a:off x="669935" y="1735441"/>
            <a:ext cx="9879979" cy="646331"/>
          </a:xfrm>
          <a:prstGeom prst="rect">
            <a:avLst/>
          </a:prstGeom>
          <a:noFill/>
        </p:spPr>
        <p:txBody>
          <a:bodyPr wrap="square">
            <a:spAutoFit/>
          </a:bodyPr>
          <a:lstStyle/>
          <a:p>
            <a:r>
              <a:rPr lang="fr-FR" b="1" dirty="0">
                <a:latin typeface="Barlow Light" panose="00000400000000000000" pitchFamily="2" charset="0"/>
              </a:rPr>
              <a:t>Raison 4 : </a:t>
            </a:r>
            <a:r>
              <a:rPr lang="fr-FR" dirty="0">
                <a:latin typeface="Barlow Light" panose="00000400000000000000" pitchFamily="2" charset="0"/>
              </a:rPr>
              <a:t>On ne peut pas traiter les algorithmes ML comme des projets de développement logiciels traditionnels</a:t>
            </a:r>
          </a:p>
        </p:txBody>
      </p:sp>
      <p:pic>
        <p:nvPicPr>
          <p:cNvPr id="6" name="Image 5">
            <a:extLst>
              <a:ext uri="{FF2B5EF4-FFF2-40B4-BE49-F238E27FC236}">
                <a16:creationId xmlns:a16="http://schemas.microsoft.com/office/drawing/2014/main" id="{C7555453-EA1C-4765-AD9B-5F8F1D03DE29}"/>
              </a:ext>
            </a:extLst>
          </p:cNvPr>
          <p:cNvPicPr>
            <a:picLocks noChangeAspect="1"/>
          </p:cNvPicPr>
          <p:nvPr/>
        </p:nvPicPr>
        <p:blipFill>
          <a:blip r:embed="rId2"/>
          <a:stretch>
            <a:fillRect/>
          </a:stretch>
        </p:blipFill>
        <p:spPr>
          <a:xfrm>
            <a:off x="892103" y="3028103"/>
            <a:ext cx="3638550" cy="1801509"/>
          </a:xfrm>
          <a:prstGeom prst="rect">
            <a:avLst/>
          </a:prstGeom>
        </p:spPr>
      </p:pic>
      <p:pic>
        <p:nvPicPr>
          <p:cNvPr id="10" name="Image 9">
            <a:extLst>
              <a:ext uri="{FF2B5EF4-FFF2-40B4-BE49-F238E27FC236}">
                <a16:creationId xmlns:a16="http://schemas.microsoft.com/office/drawing/2014/main" id="{347D108E-78A6-426C-8BEF-22B7184F719F}"/>
              </a:ext>
            </a:extLst>
          </p:cNvPr>
          <p:cNvPicPr>
            <a:picLocks noChangeAspect="1"/>
          </p:cNvPicPr>
          <p:nvPr/>
        </p:nvPicPr>
        <p:blipFill>
          <a:blip r:embed="rId3"/>
          <a:stretch>
            <a:fillRect/>
          </a:stretch>
        </p:blipFill>
        <p:spPr>
          <a:xfrm>
            <a:off x="6096000" y="3028103"/>
            <a:ext cx="4472940" cy="1860813"/>
          </a:xfrm>
          <a:prstGeom prst="rect">
            <a:avLst/>
          </a:prstGeom>
        </p:spPr>
      </p:pic>
      <p:sp>
        <p:nvSpPr>
          <p:cNvPr id="12" name="ZoneTexte 11">
            <a:extLst>
              <a:ext uri="{FF2B5EF4-FFF2-40B4-BE49-F238E27FC236}">
                <a16:creationId xmlns:a16="http://schemas.microsoft.com/office/drawing/2014/main" id="{4EA5ADD2-DE36-4075-B966-FB3FA9087B88}"/>
              </a:ext>
            </a:extLst>
          </p:cNvPr>
          <p:cNvSpPr txBox="1"/>
          <p:nvPr/>
        </p:nvSpPr>
        <p:spPr>
          <a:xfrm>
            <a:off x="669935" y="4829612"/>
            <a:ext cx="4082886" cy="646331"/>
          </a:xfrm>
          <a:prstGeom prst="rect">
            <a:avLst/>
          </a:prstGeom>
          <a:noFill/>
        </p:spPr>
        <p:txBody>
          <a:bodyPr wrap="square">
            <a:spAutoFit/>
          </a:bodyPr>
          <a:lstStyle/>
          <a:p>
            <a:pPr algn="ctr"/>
            <a:r>
              <a:rPr lang="fr-FR" dirty="0">
                <a:latin typeface="Barlow Light" panose="00000400000000000000" pitchFamily="2" charset="0"/>
              </a:rPr>
              <a:t>Cycle de vie d’un projet de développement logiciel</a:t>
            </a:r>
          </a:p>
        </p:txBody>
      </p:sp>
      <p:sp>
        <p:nvSpPr>
          <p:cNvPr id="14" name="ZoneTexte 13">
            <a:extLst>
              <a:ext uri="{FF2B5EF4-FFF2-40B4-BE49-F238E27FC236}">
                <a16:creationId xmlns:a16="http://schemas.microsoft.com/office/drawing/2014/main" id="{A5706E59-1B38-470B-87CD-2540C9B0D532}"/>
              </a:ext>
            </a:extLst>
          </p:cNvPr>
          <p:cNvSpPr txBox="1"/>
          <p:nvPr/>
        </p:nvSpPr>
        <p:spPr>
          <a:xfrm>
            <a:off x="6291027" y="4829612"/>
            <a:ext cx="4082886" cy="646331"/>
          </a:xfrm>
          <a:prstGeom prst="rect">
            <a:avLst/>
          </a:prstGeom>
          <a:noFill/>
        </p:spPr>
        <p:txBody>
          <a:bodyPr wrap="square">
            <a:spAutoFit/>
          </a:bodyPr>
          <a:lstStyle/>
          <a:p>
            <a:pPr algn="ctr"/>
            <a:r>
              <a:rPr lang="fr-FR" dirty="0">
                <a:latin typeface="Barlow Light" panose="00000400000000000000" pitchFamily="2" charset="0"/>
              </a:rPr>
              <a:t>Cycle de vie d’un projet de Machine Learning</a:t>
            </a:r>
          </a:p>
        </p:txBody>
      </p:sp>
    </p:spTree>
    <p:extLst>
      <p:ext uri="{BB962C8B-B14F-4D97-AF65-F5344CB8AC3E}">
        <p14:creationId xmlns:p14="http://schemas.microsoft.com/office/powerpoint/2010/main" val="4131277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Quels sont les acteurs MLOps ?</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MLOps, ou "Machine Learning Operations", </a:t>
            </a:r>
            <a:r>
              <a:rPr lang="fr-FR" sz="1800" dirty="0">
                <a:effectLst/>
                <a:latin typeface="Barlow Light" panose="00000400000000000000" pitchFamily="2" charset="0"/>
                <a:ea typeface="Yu Mincho" panose="02020400000000000000" pitchFamily="18" charset="-128"/>
                <a:cs typeface="Times New Roman" panose="02020603050405020304" pitchFamily="18" charset="0"/>
              </a:rPr>
              <a:t>est une pratique qui vise à intégrer les processus de développement, de déploiement et de gestion de modèles de machine learning dans les pipelines de développement logiciel traditionnels. Afin de garantir de ceci, le MLOps se base sur les principes suivants :</a:t>
            </a:r>
            <a:endParaRPr lang="fr-FR" dirty="0">
              <a:latin typeface="Barlow Light" panose="00000400000000000000" pitchFamily="2" charset="0"/>
            </a:endParaRP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machine learning doit être reproductible</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206210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Tout modèle doit pouvoir être reproduit même dans différentes conditions</a:t>
              </a:r>
            </a:p>
            <a:p>
              <a:pPr marL="285750" indent="-285750">
                <a:buFont typeface="Arial" panose="020B0604020202020204" pitchFamily="34" charset="0"/>
                <a:buChar char="•"/>
              </a:pPr>
              <a:r>
                <a:rPr lang="fr-FR" sz="1600" dirty="0">
                  <a:latin typeface="Barlow Light" panose="00000400000000000000" pitchFamily="2" charset="0"/>
                </a:rPr>
                <a:t>Faciliter le réentraînement et/ou l’intégration de nouvelles fonctionnalités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Le machine learning doit être collaboratif </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Tout doit être visible et automatisé</a:t>
              </a:r>
            </a:p>
            <a:p>
              <a:pPr marL="285750" indent="-285750">
                <a:buFont typeface="Arial" panose="020B0604020202020204" pitchFamily="34" charset="0"/>
                <a:buChar char="•"/>
              </a:pPr>
              <a:r>
                <a:rPr lang="fr-FR" sz="1600" dirty="0">
                  <a:latin typeface="Barlow Light" panose="00000400000000000000" pitchFamily="2" charset="0"/>
                </a:rPr>
                <a:t>Il faut être capable d’expliquer les résultats des algorithmes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machine learning doit être testé, validé et surveillé</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Test unitaires …</a:t>
              </a:r>
            </a:p>
            <a:p>
              <a:pPr marL="285750" indent="-285750">
                <a:buFont typeface="Arial" panose="020B0604020202020204" pitchFamily="34" charset="0"/>
                <a:buChar char="•"/>
              </a:pPr>
              <a:r>
                <a:rPr lang="fr-FR" sz="1600" dirty="0">
                  <a:latin typeface="Barlow Light" panose="00000400000000000000" pitchFamily="2" charset="0"/>
                </a:rPr>
                <a:t>Réponse au besoin business</a:t>
              </a:r>
            </a:p>
            <a:p>
              <a:pPr marL="285750" indent="-285750">
                <a:buFont typeface="Arial" panose="020B0604020202020204" pitchFamily="34" charset="0"/>
                <a:buChar char="•"/>
              </a:pPr>
              <a:r>
                <a:rPr lang="fr-FR" sz="1600" dirty="0">
                  <a:latin typeface="Barlow Light" panose="00000400000000000000" pitchFamily="2" charset="0"/>
                </a:rPr>
                <a:t>Suivi des performances</a:t>
              </a:r>
            </a:p>
          </p:txBody>
        </p:sp>
      </p:grpSp>
    </p:spTree>
    <p:extLst>
      <p:ext uri="{BB962C8B-B14F-4D97-AF65-F5344CB8AC3E}">
        <p14:creationId xmlns:p14="http://schemas.microsoft.com/office/powerpoint/2010/main" val="417211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chor="ctr">
            <a:normAutofit/>
          </a:bodyPr>
          <a:lstStyle/>
          <a:p>
            <a:pPr algn="just"/>
            <a:r>
              <a:rPr lang="fr-FR" sz="2400" dirty="0"/>
              <a:t>Histoire et l'essor du football</a:t>
            </a:r>
          </a:p>
          <a:p>
            <a:pPr algn="just"/>
            <a:r>
              <a:rPr lang="fr-FR" sz="2400" dirty="0"/>
              <a:t>Travaux connexes</a:t>
            </a:r>
          </a:p>
          <a:p>
            <a:pPr algn="just"/>
            <a:r>
              <a:rPr lang="fr-FR" sz="2400" dirty="0"/>
              <a:t>Conclusion</a:t>
            </a:r>
          </a:p>
        </p:txBody>
      </p:sp>
    </p:spTree>
    <p:extLst>
      <p:ext uri="{BB962C8B-B14F-4D97-AF65-F5344CB8AC3E}">
        <p14:creationId xmlns:p14="http://schemas.microsoft.com/office/powerpoint/2010/main" val="249365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chor="ctr">
            <a:normAutofit/>
          </a:bodyPr>
          <a:lstStyle/>
          <a:p>
            <a:pPr algn="just"/>
            <a:r>
              <a:rPr lang="fr-FR" sz="2400" dirty="0"/>
              <a:t>Histoire et l'essor du football</a:t>
            </a:r>
          </a:p>
          <a:p>
            <a:pPr algn="just"/>
            <a:r>
              <a:rPr lang="fr-FR" sz="2400" dirty="0">
                <a:solidFill>
                  <a:schemeClr val="bg2"/>
                </a:solidFill>
              </a:rPr>
              <a:t>Travaux connexes</a:t>
            </a:r>
          </a:p>
          <a:p>
            <a:pPr algn="just"/>
            <a:r>
              <a:rPr lang="fr-FR" sz="2400" dirty="0">
                <a:solidFill>
                  <a:schemeClr val="bg2"/>
                </a:solidFill>
              </a:rPr>
              <a:t>Conclusion</a:t>
            </a:r>
          </a:p>
        </p:txBody>
      </p:sp>
    </p:spTree>
    <p:extLst>
      <p:ext uri="{BB962C8B-B14F-4D97-AF65-F5344CB8AC3E}">
        <p14:creationId xmlns:p14="http://schemas.microsoft.com/office/powerpoint/2010/main" val="269441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23/05/2023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jeu</a:t>
            </a:r>
          </a:p>
        </p:txBody>
      </p:sp>
      <p:sp>
        <p:nvSpPr>
          <p:cNvPr id="17" name="ZoneTexte 16">
            <a:extLst>
              <a:ext uri="{FF2B5EF4-FFF2-40B4-BE49-F238E27FC236}">
                <a16:creationId xmlns:a16="http://schemas.microsoft.com/office/drawing/2014/main" id="{F45F434B-B6EE-4FEF-91A5-8B5C7F1B9760}"/>
              </a:ext>
            </a:extLst>
          </p:cNvPr>
          <p:cNvSpPr txBox="1"/>
          <p:nvPr/>
        </p:nvSpPr>
        <p:spPr>
          <a:xfrm>
            <a:off x="235785" y="4903172"/>
            <a:ext cx="2743200" cy="535531"/>
          </a:xfrm>
          <a:prstGeom prst="rect">
            <a:avLst/>
          </a:prstGeom>
          <a:noFill/>
        </p:spPr>
        <p:txBody>
          <a:bodyPr wrap="square" rtlCol="0">
            <a:spAutoFit/>
          </a:bodyPr>
          <a:lstStyle/>
          <a:p>
            <a:pPr algn="ctr">
              <a:lnSpc>
                <a:spcPct val="90000"/>
              </a:lnSpc>
              <a:spcBef>
                <a:spcPts val="1000"/>
              </a:spcBef>
            </a:pPr>
            <a:r>
              <a:rPr lang="fr-FR" sz="1600" dirty="0">
                <a:latin typeface="Barlow Light" panose="00000400000000000000" pitchFamily="2" charset="0"/>
              </a:rPr>
              <a:t>130 000 footballeurs et footballeuses professionnels</a:t>
            </a:r>
          </a:p>
        </p:txBody>
      </p:sp>
      <p:sp>
        <p:nvSpPr>
          <p:cNvPr id="18" name="ZoneTexte 17">
            <a:extLst>
              <a:ext uri="{FF2B5EF4-FFF2-40B4-BE49-F238E27FC236}">
                <a16:creationId xmlns:a16="http://schemas.microsoft.com/office/drawing/2014/main" id="{EFF45D57-0F7D-4102-861C-349FD140695D}"/>
              </a:ext>
            </a:extLst>
          </p:cNvPr>
          <p:cNvSpPr txBox="1"/>
          <p:nvPr/>
        </p:nvSpPr>
        <p:spPr>
          <a:xfrm>
            <a:off x="3675979" y="4903172"/>
            <a:ext cx="1745297"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Le premier match de football moderne </a:t>
            </a:r>
          </a:p>
        </p:txBody>
      </p:sp>
      <p:sp>
        <p:nvSpPr>
          <p:cNvPr id="9" name="ZoneTexte 8">
            <a:extLst>
              <a:ext uri="{FF2B5EF4-FFF2-40B4-BE49-F238E27FC236}">
                <a16:creationId xmlns:a16="http://schemas.microsoft.com/office/drawing/2014/main" id="{F7E10D7E-A231-2D0A-C045-1B828BE47B86}"/>
              </a:ext>
            </a:extLst>
          </p:cNvPr>
          <p:cNvSpPr txBox="1">
            <a:spLocks/>
          </p:cNvSpPr>
          <p:nvPr/>
        </p:nvSpPr>
        <p:spPr>
          <a:xfrm>
            <a:off x="3287107" y="3342050"/>
            <a:ext cx="2751743" cy="424732"/>
          </a:xfrm>
          <a:prstGeom prst="rect">
            <a:avLst/>
          </a:prstGeom>
          <a:noFill/>
        </p:spPr>
        <p:txBody>
          <a:bodyPr wrap="square" rtlCol="0">
            <a:spAutoFit/>
          </a:bodyPr>
          <a:lstStyle/>
          <a:p>
            <a:pPr algn="ctr">
              <a:lnSpc>
                <a:spcPct val="90000"/>
              </a:lnSpc>
              <a:spcBef>
                <a:spcPts val="1000"/>
              </a:spcBef>
            </a:pPr>
            <a:r>
              <a:rPr lang="fr-FR" sz="2400" b="1" dirty="0">
                <a:solidFill>
                  <a:srgbClr val="000000"/>
                </a:solidFill>
                <a:latin typeface="Barlow Light" panose="00000400000000000000" pitchFamily="2" charset="0"/>
              </a:rPr>
              <a:t>1863</a:t>
            </a:r>
          </a:p>
        </p:txBody>
      </p:sp>
      <p:sp>
        <p:nvSpPr>
          <p:cNvPr id="30" name="ZoneTexte 29">
            <a:extLst>
              <a:ext uri="{FF2B5EF4-FFF2-40B4-BE49-F238E27FC236}">
                <a16:creationId xmlns:a16="http://schemas.microsoft.com/office/drawing/2014/main" id="{1841B2F6-42F9-8550-A2E4-62CB79F7F357}"/>
              </a:ext>
            </a:extLst>
          </p:cNvPr>
          <p:cNvSpPr txBox="1"/>
          <p:nvPr/>
        </p:nvSpPr>
        <p:spPr>
          <a:xfrm>
            <a:off x="6434560" y="4903172"/>
            <a:ext cx="1870125"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Fondée le 21 mai 1904 à Paris</a:t>
            </a:r>
          </a:p>
        </p:txBody>
      </p:sp>
      <p:pic>
        <p:nvPicPr>
          <p:cNvPr id="1035" name="Picture 11" descr="FIFA">
            <a:extLst>
              <a:ext uri="{FF2B5EF4-FFF2-40B4-BE49-F238E27FC236}">
                <a16:creationId xmlns:a16="http://schemas.microsoft.com/office/drawing/2014/main" id="{FC8759E6-98AD-3306-E342-03364FAB2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75" y="2655870"/>
            <a:ext cx="1745297" cy="174529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ruguay 1930 Poster by Strip Tees in 2023 | 1930 fifa world cup, World cup,  Fifa">
            <a:extLst>
              <a:ext uri="{FF2B5EF4-FFF2-40B4-BE49-F238E27FC236}">
                <a16:creationId xmlns:a16="http://schemas.microsoft.com/office/drawing/2014/main" id="{6AFEAC11-722C-B217-AB2E-5E41FA825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537" y="2288094"/>
            <a:ext cx="1459941" cy="211307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8DAAA9C6-59F6-25D3-ECF9-82323A65D408}"/>
              </a:ext>
            </a:extLst>
          </p:cNvPr>
          <p:cNvSpPr txBox="1"/>
          <p:nvPr/>
        </p:nvSpPr>
        <p:spPr>
          <a:xfrm>
            <a:off x="9322804" y="4889917"/>
            <a:ext cx="2121406"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1930: La première édition de la Coupe du monde de</a:t>
            </a:r>
          </a:p>
        </p:txBody>
      </p:sp>
      <p:pic>
        <p:nvPicPr>
          <p:cNvPr id="4" name="Image 3">
            <a:extLst>
              <a:ext uri="{FF2B5EF4-FFF2-40B4-BE49-F238E27FC236}">
                <a16:creationId xmlns:a16="http://schemas.microsoft.com/office/drawing/2014/main" id="{A9DDDC0B-A454-F5E1-6BA9-3C7989DDD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68" y="2532211"/>
            <a:ext cx="1793578" cy="1793578"/>
          </a:xfrm>
          <a:prstGeom prst="rect">
            <a:avLst/>
          </a:prstGeom>
        </p:spPr>
      </p:pic>
      <p:pic>
        <p:nvPicPr>
          <p:cNvPr id="6" name="Image 5">
            <a:extLst>
              <a:ext uri="{FF2B5EF4-FFF2-40B4-BE49-F238E27FC236}">
                <a16:creationId xmlns:a16="http://schemas.microsoft.com/office/drawing/2014/main" id="{5001838E-CCF1-D90C-8F62-A549780F1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677" y="2374050"/>
            <a:ext cx="2109899" cy="2109899"/>
          </a:xfrm>
          <a:prstGeom prst="rect">
            <a:avLst/>
          </a:prstGeom>
        </p:spPr>
      </p:pic>
    </p:spTree>
    <p:extLst>
      <p:ext uri="{BB962C8B-B14F-4D97-AF65-F5344CB8AC3E}">
        <p14:creationId xmlns:p14="http://schemas.microsoft.com/office/powerpoint/2010/main" val="3923593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23/05/2023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sp>
        <p:nvSpPr>
          <p:cNvPr id="17" name="ZoneTexte 16">
            <a:extLst>
              <a:ext uri="{FF2B5EF4-FFF2-40B4-BE49-F238E27FC236}">
                <a16:creationId xmlns:a16="http://schemas.microsoft.com/office/drawing/2014/main" id="{F45F434B-B6EE-4FEF-91A5-8B5C7F1B9760}"/>
              </a:ext>
            </a:extLst>
          </p:cNvPr>
          <p:cNvSpPr txBox="1"/>
          <p:nvPr/>
        </p:nvSpPr>
        <p:spPr>
          <a:xfrm>
            <a:off x="792587" y="4903172"/>
            <a:ext cx="1631119" cy="535531"/>
          </a:xfrm>
          <a:prstGeom prst="rect">
            <a:avLst/>
          </a:prstGeom>
          <a:noFill/>
        </p:spPr>
        <p:txBody>
          <a:bodyPr wrap="square" rtlCol="0">
            <a:spAutoFit/>
          </a:bodyPr>
          <a:lstStyle/>
          <a:p>
            <a:pPr algn="ctr">
              <a:lnSpc>
                <a:spcPct val="90000"/>
              </a:lnSpc>
              <a:spcBef>
                <a:spcPts val="1000"/>
              </a:spcBef>
            </a:pPr>
            <a:r>
              <a:rPr lang="fr-FR" sz="1600" dirty="0">
                <a:latin typeface="Barlow Light" panose="00000400000000000000" pitchFamily="2" charset="0"/>
              </a:rPr>
              <a:t>Elle a eu lieu au Qatar</a:t>
            </a:r>
          </a:p>
        </p:txBody>
      </p:sp>
      <p:sp>
        <p:nvSpPr>
          <p:cNvPr id="18" name="ZoneTexte 17">
            <a:extLst>
              <a:ext uri="{FF2B5EF4-FFF2-40B4-BE49-F238E27FC236}">
                <a16:creationId xmlns:a16="http://schemas.microsoft.com/office/drawing/2014/main" id="{EFF45D57-0F7D-4102-861C-349FD140695D}"/>
              </a:ext>
            </a:extLst>
          </p:cNvPr>
          <p:cNvSpPr txBox="1"/>
          <p:nvPr/>
        </p:nvSpPr>
        <p:spPr>
          <a:xfrm>
            <a:off x="6859826" y="4903172"/>
            <a:ext cx="1745297"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Droits de diffusion télévisuelle</a:t>
            </a:r>
          </a:p>
        </p:txBody>
      </p:sp>
      <p:sp>
        <p:nvSpPr>
          <p:cNvPr id="9" name="ZoneTexte 8">
            <a:extLst>
              <a:ext uri="{FF2B5EF4-FFF2-40B4-BE49-F238E27FC236}">
                <a16:creationId xmlns:a16="http://schemas.microsoft.com/office/drawing/2014/main" id="{F7E10D7E-A231-2D0A-C045-1B828BE47B86}"/>
              </a:ext>
            </a:extLst>
          </p:cNvPr>
          <p:cNvSpPr txBox="1"/>
          <p:nvPr/>
        </p:nvSpPr>
        <p:spPr>
          <a:xfrm>
            <a:off x="6771539" y="4045688"/>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2,7 B </a:t>
            </a:r>
            <a:r>
              <a:rPr lang="az-Cyrl-AZ" sz="4000" dirty="0"/>
              <a:t>Є</a:t>
            </a:r>
            <a:endParaRPr lang="fr-FR" sz="4000" dirty="0">
              <a:latin typeface="Barlow Condensed Light" panose="020B0604020202020204" pitchFamily="2" charset="0"/>
            </a:endParaRPr>
          </a:p>
        </p:txBody>
      </p:sp>
      <p:sp>
        <p:nvSpPr>
          <p:cNvPr id="30" name="ZoneTexte 29">
            <a:extLst>
              <a:ext uri="{FF2B5EF4-FFF2-40B4-BE49-F238E27FC236}">
                <a16:creationId xmlns:a16="http://schemas.microsoft.com/office/drawing/2014/main" id="{1841B2F6-42F9-8550-A2E4-62CB79F7F357}"/>
              </a:ext>
            </a:extLst>
          </p:cNvPr>
          <p:cNvSpPr txBox="1"/>
          <p:nvPr/>
        </p:nvSpPr>
        <p:spPr>
          <a:xfrm>
            <a:off x="9618407" y="4903172"/>
            <a:ext cx="1870125"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Recettes totales de la Coupe du monde</a:t>
            </a:r>
          </a:p>
        </p:txBody>
      </p:sp>
      <p:sp>
        <p:nvSpPr>
          <p:cNvPr id="32" name="ZoneTexte 31">
            <a:extLst>
              <a:ext uri="{FF2B5EF4-FFF2-40B4-BE49-F238E27FC236}">
                <a16:creationId xmlns:a16="http://schemas.microsoft.com/office/drawing/2014/main" id="{8DAAA9C6-59F6-25D3-ECF9-82323A65D408}"/>
              </a:ext>
            </a:extLst>
          </p:cNvPr>
          <p:cNvSpPr txBox="1"/>
          <p:nvPr/>
        </p:nvSpPr>
        <p:spPr>
          <a:xfrm>
            <a:off x="3354985" y="4903172"/>
            <a:ext cx="2246896" cy="674031"/>
          </a:xfrm>
          <a:prstGeom prst="rect">
            <a:avLst/>
          </a:prstGeom>
          <a:noFill/>
        </p:spPr>
        <p:txBody>
          <a:bodyPr wrap="square" rtlCol="0">
            <a:spAutoFit/>
          </a:bodyPr>
          <a:lstStyle/>
          <a:p>
            <a:pPr algn="ctr">
              <a:lnSpc>
                <a:spcPct val="90000"/>
              </a:lnSpc>
              <a:spcBef>
                <a:spcPts val="1000"/>
              </a:spcBef>
            </a:pPr>
            <a:r>
              <a:rPr lang="fr-FR" sz="1400">
                <a:latin typeface="Barlow Light" panose="00000400000000000000" pitchFamily="2" charset="0"/>
              </a:rPr>
              <a:t>La finale a été regardée par 1,5 milliard de téléspectateurs</a:t>
            </a:r>
            <a:endParaRPr lang="fr-FR" sz="1400" dirty="0">
              <a:latin typeface="Barlow Light" panose="00000400000000000000" pitchFamily="2" charset="0"/>
            </a:endParaRPr>
          </a:p>
        </p:txBody>
      </p:sp>
      <p:pic>
        <p:nvPicPr>
          <p:cNvPr id="2050" name="Picture 2" descr="2022 FIFA World Cup - Wikipedia">
            <a:extLst>
              <a:ext uri="{FF2B5EF4-FFF2-40B4-BE49-F238E27FC236}">
                <a16:creationId xmlns:a16="http://schemas.microsoft.com/office/drawing/2014/main" id="{B194DD42-D89B-B7AB-FC3D-6F21499E4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63" y="2506119"/>
            <a:ext cx="1632643" cy="19548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50385415-24E1-0E2D-710E-0D7A013CB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17" y="2374594"/>
            <a:ext cx="1459941" cy="1459941"/>
          </a:xfrm>
          <a:prstGeom prst="rect">
            <a:avLst/>
          </a:prstGeom>
        </p:spPr>
      </p:pic>
      <p:pic>
        <p:nvPicPr>
          <p:cNvPr id="5" name="Image 4">
            <a:extLst>
              <a:ext uri="{FF2B5EF4-FFF2-40B4-BE49-F238E27FC236}">
                <a16:creationId xmlns:a16="http://schemas.microsoft.com/office/drawing/2014/main" id="{FE2CC711-CA76-1EE1-EF5E-16B09D1D9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8407" y="2214061"/>
            <a:ext cx="1781006" cy="1781006"/>
          </a:xfrm>
          <a:prstGeom prst="rect">
            <a:avLst/>
          </a:prstGeom>
        </p:spPr>
      </p:pic>
      <p:sp>
        <p:nvSpPr>
          <p:cNvPr id="6" name="ZoneTexte 5">
            <a:extLst>
              <a:ext uri="{FF2B5EF4-FFF2-40B4-BE49-F238E27FC236}">
                <a16:creationId xmlns:a16="http://schemas.microsoft.com/office/drawing/2014/main" id="{7753871E-AD6E-904B-C72F-3DB0B62FBE14}"/>
              </a:ext>
            </a:extLst>
          </p:cNvPr>
          <p:cNvSpPr txBox="1"/>
          <p:nvPr/>
        </p:nvSpPr>
        <p:spPr>
          <a:xfrm>
            <a:off x="9804461" y="4045687"/>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4,4 B </a:t>
            </a:r>
            <a:r>
              <a:rPr lang="az-Cyrl-AZ" sz="4000" dirty="0"/>
              <a:t>Є</a:t>
            </a:r>
            <a:endParaRPr lang="fr-FR" sz="4000" dirty="0">
              <a:latin typeface="Barlow Condensed Light" panose="020B0604020202020204" pitchFamily="2" charset="0"/>
            </a:endParaRPr>
          </a:p>
        </p:txBody>
      </p:sp>
      <p:pic>
        <p:nvPicPr>
          <p:cNvPr id="10" name="Image 9">
            <a:extLst>
              <a:ext uri="{FF2B5EF4-FFF2-40B4-BE49-F238E27FC236}">
                <a16:creationId xmlns:a16="http://schemas.microsoft.com/office/drawing/2014/main" id="{937DFFF8-DAA8-E7C3-1082-88CD2AD36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930" y="2374594"/>
            <a:ext cx="1781006" cy="1781006"/>
          </a:xfrm>
          <a:prstGeom prst="rect">
            <a:avLst/>
          </a:prstGeom>
        </p:spPr>
      </p:pic>
      <p:sp>
        <p:nvSpPr>
          <p:cNvPr id="12" name="ZoneTexte 11">
            <a:extLst>
              <a:ext uri="{FF2B5EF4-FFF2-40B4-BE49-F238E27FC236}">
                <a16:creationId xmlns:a16="http://schemas.microsoft.com/office/drawing/2014/main" id="{BE2A7A6E-9643-80BC-37DA-AD1A89D95605}"/>
              </a:ext>
            </a:extLst>
          </p:cNvPr>
          <p:cNvSpPr txBox="1"/>
          <p:nvPr/>
        </p:nvSpPr>
        <p:spPr>
          <a:xfrm>
            <a:off x="3605785" y="4045687"/>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1,5 B</a:t>
            </a:r>
          </a:p>
        </p:txBody>
      </p:sp>
    </p:spTree>
    <p:extLst>
      <p:ext uri="{BB962C8B-B14F-4D97-AF65-F5344CB8AC3E}">
        <p14:creationId xmlns:p14="http://schemas.microsoft.com/office/powerpoint/2010/main" val="280143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23/05/2023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pic>
        <p:nvPicPr>
          <p:cNvPr id="7" name="Image 6">
            <a:extLst>
              <a:ext uri="{FF2B5EF4-FFF2-40B4-BE49-F238E27FC236}">
                <a16:creationId xmlns:a16="http://schemas.microsoft.com/office/drawing/2014/main" id="{451F44CD-04F2-9DD3-1B38-802876B6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66" y="2529172"/>
            <a:ext cx="3567377" cy="2487619"/>
          </a:xfrm>
          <a:prstGeom prst="rect">
            <a:avLst/>
          </a:prstGeom>
        </p:spPr>
      </p:pic>
      <p:pic>
        <p:nvPicPr>
          <p:cNvPr id="1028" name="Picture 4">
            <a:extLst>
              <a:ext uri="{FF2B5EF4-FFF2-40B4-BE49-F238E27FC236}">
                <a16:creationId xmlns:a16="http://schemas.microsoft.com/office/drawing/2014/main" id="{BF04BA43-B2C1-F150-38E6-0265ABF3D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59" y="1979618"/>
            <a:ext cx="3971126" cy="2769163"/>
          </a:xfrm>
          <a:prstGeom prst="rect">
            <a:avLst/>
          </a:prstGeom>
          <a:noFill/>
          <a:extLst>
            <a:ext uri="{909E8E84-426E-40DD-AFC4-6F175D3DCCD1}">
              <a14:hiddenFill xmlns:a14="http://schemas.microsoft.com/office/drawing/2010/main">
                <a:solidFill>
                  <a:srgbClr val="FFFFFF"/>
                </a:solidFill>
              </a14:hiddenFill>
            </a:ext>
          </a:extLst>
        </p:spPr>
      </p:pic>
      <p:sp>
        <p:nvSpPr>
          <p:cNvPr id="13" name="Flèche : droite 12">
            <a:extLst>
              <a:ext uri="{FF2B5EF4-FFF2-40B4-BE49-F238E27FC236}">
                <a16:creationId xmlns:a16="http://schemas.microsoft.com/office/drawing/2014/main" id="{3977B552-7F6F-E586-CC1C-FE1F4D2F2075}"/>
              </a:ext>
            </a:extLst>
          </p:cNvPr>
          <p:cNvSpPr/>
          <p:nvPr/>
        </p:nvSpPr>
        <p:spPr>
          <a:xfrm>
            <a:off x="5659345" y="4084925"/>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D492932A-74A7-56CE-D559-45C49E9F6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515" y="3166623"/>
            <a:ext cx="899385" cy="899385"/>
          </a:xfrm>
          <a:prstGeom prst="rect">
            <a:avLst/>
          </a:prstGeom>
        </p:spPr>
      </p:pic>
      <p:sp>
        <p:nvSpPr>
          <p:cNvPr id="19" name="ZoneTexte 18">
            <a:extLst>
              <a:ext uri="{FF2B5EF4-FFF2-40B4-BE49-F238E27FC236}">
                <a16:creationId xmlns:a16="http://schemas.microsoft.com/office/drawing/2014/main" id="{149E509B-0BE8-E53A-0F30-C7378E9E333C}"/>
              </a:ext>
            </a:extLst>
          </p:cNvPr>
          <p:cNvSpPr txBox="1"/>
          <p:nvPr/>
        </p:nvSpPr>
        <p:spPr>
          <a:xfrm>
            <a:off x="3124254" y="5176103"/>
            <a:ext cx="7054796" cy="707886"/>
          </a:xfrm>
          <a:prstGeom prst="rect">
            <a:avLst/>
          </a:prstGeom>
          <a:noFill/>
        </p:spPr>
        <p:txBody>
          <a:bodyPr wrap="square">
            <a:spAutoFit/>
          </a:bodyPr>
          <a:lstStyle/>
          <a:p>
            <a:pPr algn="ctr"/>
            <a:r>
              <a:rPr lang="fr-FR" sz="2000" b="0" i="0" dirty="0">
                <a:solidFill>
                  <a:srgbClr val="374151"/>
                </a:solidFill>
                <a:effectLst/>
                <a:latin typeface="Söhne"/>
              </a:rPr>
              <a:t>Les meilleures équipes cherchent toujours à recruter les meilleurs joueurs du marché</a:t>
            </a:r>
            <a:endParaRPr lang="fr-FR" sz="2000" dirty="0"/>
          </a:p>
        </p:txBody>
      </p:sp>
    </p:spTree>
    <p:extLst>
      <p:ext uri="{BB962C8B-B14F-4D97-AF65-F5344CB8AC3E}">
        <p14:creationId xmlns:p14="http://schemas.microsoft.com/office/powerpoint/2010/main" val="356459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23/05/2023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sp>
        <p:nvSpPr>
          <p:cNvPr id="13" name="Flèche : droite 12">
            <a:extLst>
              <a:ext uri="{FF2B5EF4-FFF2-40B4-BE49-F238E27FC236}">
                <a16:creationId xmlns:a16="http://schemas.microsoft.com/office/drawing/2014/main" id="{3977B552-7F6F-E586-CC1C-FE1F4D2F2075}"/>
              </a:ext>
            </a:extLst>
          </p:cNvPr>
          <p:cNvSpPr/>
          <p:nvPr/>
        </p:nvSpPr>
        <p:spPr>
          <a:xfrm>
            <a:off x="5132295" y="2960687"/>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D492932A-74A7-56CE-D559-45C49E9F6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465" y="2042385"/>
            <a:ext cx="899385" cy="899385"/>
          </a:xfrm>
          <a:prstGeom prst="rect">
            <a:avLst/>
          </a:prstGeom>
        </p:spPr>
      </p:pic>
      <p:sp>
        <p:nvSpPr>
          <p:cNvPr id="19" name="ZoneTexte 18">
            <a:extLst>
              <a:ext uri="{FF2B5EF4-FFF2-40B4-BE49-F238E27FC236}">
                <a16:creationId xmlns:a16="http://schemas.microsoft.com/office/drawing/2014/main" id="{149E509B-0BE8-E53A-0F30-C7378E9E333C}"/>
              </a:ext>
            </a:extLst>
          </p:cNvPr>
          <p:cNvSpPr txBox="1"/>
          <p:nvPr/>
        </p:nvSpPr>
        <p:spPr>
          <a:xfrm>
            <a:off x="2668556" y="5476370"/>
            <a:ext cx="7054796" cy="707886"/>
          </a:xfrm>
          <a:prstGeom prst="rect">
            <a:avLst/>
          </a:prstGeom>
          <a:noFill/>
        </p:spPr>
        <p:txBody>
          <a:bodyPr wrap="square">
            <a:spAutoFit/>
          </a:bodyPr>
          <a:lstStyle/>
          <a:p>
            <a:pPr algn="ctr"/>
            <a:r>
              <a:rPr lang="fr-FR" sz="2000" b="0" i="0" dirty="0">
                <a:solidFill>
                  <a:srgbClr val="374151"/>
                </a:solidFill>
                <a:effectLst/>
                <a:latin typeface="Söhne"/>
              </a:rPr>
              <a:t>Les raisons des recrutements diffèrent selon les stratégies et les objectifs des clubs.</a:t>
            </a:r>
            <a:endParaRPr lang="fr-FR" sz="2000" dirty="0"/>
          </a:p>
        </p:txBody>
      </p:sp>
      <p:pic>
        <p:nvPicPr>
          <p:cNvPr id="4" name="Image 3">
            <a:extLst>
              <a:ext uri="{FF2B5EF4-FFF2-40B4-BE49-F238E27FC236}">
                <a16:creationId xmlns:a16="http://schemas.microsoft.com/office/drawing/2014/main" id="{94478C79-CD52-679C-E93D-BAA620E36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28" y="2042385"/>
            <a:ext cx="1212443" cy="1212443"/>
          </a:xfrm>
          <a:prstGeom prst="rect">
            <a:avLst/>
          </a:prstGeom>
        </p:spPr>
      </p:pic>
      <p:sp>
        <p:nvSpPr>
          <p:cNvPr id="5" name="Flèche : droite 4">
            <a:extLst>
              <a:ext uri="{FF2B5EF4-FFF2-40B4-BE49-F238E27FC236}">
                <a16:creationId xmlns:a16="http://schemas.microsoft.com/office/drawing/2014/main" id="{CA695D39-808C-1474-C7BD-7108D2C60908}"/>
              </a:ext>
            </a:extLst>
          </p:cNvPr>
          <p:cNvSpPr/>
          <p:nvPr/>
        </p:nvSpPr>
        <p:spPr>
          <a:xfrm>
            <a:off x="5132295" y="4614861"/>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4AE7507-F3D2-74FB-E030-AE5639584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465" y="3696559"/>
            <a:ext cx="899385" cy="899385"/>
          </a:xfrm>
          <a:prstGeom prst="rect">
            <a:avLst/>
          </a:prstGeom>
        </p:spPr>
      </p:pic>
      <p:pic>
        <p:nvPicPr>
          <p:cNvPr id="10" name="Image 9">
            <a:extLst>
              <a:ext uri="{FF2B5EF4-FFF2-40B4-BE49-F238E27FC236}">
                <a16:creationId xmlns:a16="http://schemas.microsoft.com/office/drawing/2014/main" id="{FD7C3860-66ED-830F-43FF-9F4A33803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346" y="3518208"/>
            <a:ext cx="1781006" cy="1781006"/>
          </a:xfrm>
          <a:prstGeom prst="rect">
            <a:avLst/>
          </a:prstGeom>
        </p:spPr>
      </p:pic>
      <p:pic>
        <p:nvPicPr>
          <p:cNvPr id="12" name="Picture 6" descr="Logo Paris St Germain PNG transparents - StickPNG">
            <a:extLst>
              <a:ext uri="{FF2B5EF4-FFF2-40B4-BE49-F238E27FC236}">
                <a16:creationId xmlns:a16="http://schemas.microsoft.com/office/drawing/2014/main" id="{47F53A63-1DFB-E772-7C86-E072C7203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183" y="2066025"/>
            <a:ext cx="1182140" cy="11651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D278FC2-74D0-81D6-7EB8-48FC38866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623" y="3564397"/>
            <a:ext cx="1415880" cy="140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7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23/05/2023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Data </a:t>
            </a:r>
            <a:r>
              <a:rPr lang="fr-FR" dirty="0" err="1"/>
              <a:t>driven</a:t>
            </a:r>
            <a:endParaRPr lang="fr-FR" dirty="0"/>
          </a:p>
        </p:txBody>
      </p:sp>
      <p:sp>
        <p:nvSpPr>
          <p:cNvPr id="5" name="Sous-titre 4">
            <a:extLst>
              <a:ext uri="{FF2B5EF4-FFF2-40B4-BE49-F238E27FC236}">
                <a16:creationId xmlns:a16="http://schemas.microsoft.com/office/drawing/2014/main" id="{C052E310-730C-E28E-9EB0-9A00446A26BE}"/>
              </a:ext>
            </a:extLst>
          </p:cNvPr>
          <p:cNvSpPr txBox="1">
            <a:spLocks/>
          </p:cNvSpPr>
          <p:nvPr/>
        </p:nvSpPr>
        <p:spPr>
          <a:xfrm>
            <a:off x="1063255" y="2868316"/>
            <a:ext cx="3263946" cy="301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q"/>
            </a:pPr>
            <a:r>
              <a:rPr lang="fr-FR" sz="3200" dirty="0">
                <a:solidFill>
                  <a:srgbClr val="374151"/>
                </a:solidFill>
                <a:latin typeface="Söhne"/>
              </a:rPr>
              <a:t> Le prix</a:t>
            </a:r>
          </a:p>
          <a:p>
            <a:pPr lvl="1">
              <a:buFont typeface="Wingdings" panose="05000000000000000000" pitchFamily="2" charset="2"/>
              <a:buChar char="q"/>
            </a:pPr>
            <a:r>
              <a:rPr lang="fr-FR" sz="3200" dirty="0">
                <a:solidFill>
                  <a:srgbClr val="374151"/>
                </a:solidFill>
                <a:latin typeface="Söhne"/>
              </a:rPr>
              <a:t> L'âge</a:t>
            </a:r>
          </a:p>
          <a:p>
            <a:pPr lvl="1">
              <a:buFont typeface="Wingdings" panose="05000000000000000000" pitchFamily="2" charset="2"/>
              <a:buChar char="q"/>
            </a:pPr>
            <a:r>
              <a:rPr lang="fr-FR" sz="3200" dirty="0">
                <a:solidFill>
                  <a:srgbClr val="374151"/>
                </a:solidFill>
                <a:latin typeface="Söhne"/>
              </a:rPr>
              <a:t> Efficacité</a:t>
            </a:r>
          </a:p>
          <a:p>
            <a:pPr lvl="1">
              <a:buFont typeface="Wingdings" panose="05000000000000000000" pitchFamily="2" charset="2"/>
              <a:buChar char="q"/>
            </a:pPr>
            <a:r>
              <a:rPr lang="fr-FR" sz="3200" dirty="0">
                <a:solidFill>
                  <a:srgbClr val="374151"/>
                </a:solidFill>
                <a:latin typeface="Söhne"/>
              </a:rPr>
              <a:t> Le profil</a:t>
            </a:r>
          </a:p>
          <a:p>
            <a:pPr lvl="1">
              <a:buFont typeface="Wingdings" panose="05000000000000000000" pitchFamily="2" charset="2"/>
              <a:buChar char="q"/>
            </a:pPr>
            <a:r>
              <a:rPr lang="fr-FR" sz="3200" dirty="0">
                <a:solidFill>
                  <a:srgbClr val="374151"/>
                </a:solidFill>
                <a:latin typeface="Söhne"/>
              </a:rPr>
              <a:t> Le potentiel</a:t>
            </a:r>
          </a:p>
        </p:txBody>
      </p:sp>
      <p:sp>
        <p:nvSpPr>
          <p:cNvPr id="6" name="Flèche : droite 5">
            <a:extLst>
              <a:ext uri="{FF2B5EF4-FFF2-40B4-BE49-F238E27FC236}">
                <a16:creationId xmlns:a16="http://schemas.microsoft.com/office/drawing/2014/main" id="{2EC8DB3D-6E78-3D38-C7F3-094D6D0FD37B}"/>
              </a:ext>
            </a:extLst>
          </p:cNvPr>
          <p:cNvSpPr/>
          <p:nvPr/>
        </p:nvSpPr>
        <p:spPr>
          <a:xfrm>
            <a:off x="4882785" y="4273150"/>
            <a:ext cx="2426429" cy="76584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56ED8202-3E11-5DF2-F049-6043CE329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616" y="2712036"/>
            <a:ext cx="1724419" cy="1724419"/>
          </a:xfrm>
          <a:prstGeom prst="rect">
            <a:avLst/>
          </a:prstGeom>
        </p:spPr>
      </p:pic>
      <p:sp>
        <p:nvSpPr>
          <p:cNvPr id="12" name="Sous-titre 4">
            <a:extLst>
              <a:ext uri="{FF2B5EF4-FFF2-40B4-BE49-F238E27FC236}">
                <a16:creationId xmlns:a16="http://schemas.microsoft.com/office/drawing/2014/main" id="{7A47CE66-AD8A-DE66-B159-6E9B95041E7C}"/>
              </a:ext>
            </a:extLst>
          </p:cNvPr>
          <p:cNvSpPr txBox="1">
            <a:spLocks/>
          </p:cNvSpPr>
          <p:nvPr/>
        </p:nvSpPr>
        <p:spPr>
          <a:xfrm>
            <a:off x="7856451" y="2868315"/>
            <a:ext cx="3263946" cy="301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fr-FR" sz="3200" dirty="0">
                <a:solidFill>
                  <a:srgbClr val="374151"/>
                </a:solidFill>
                <a:latin typeface="Söhne"/>
              </a:rPr>
              <a:t> Le prix</a:t>
            </a:r>
          </a:p>
          <a:p>
            <a:pPr lvl="1">
              <a:buFont typeface="Wingdings" panose="05000000000000000000" pitchFamily="2" charset="2"/>
              <a:buChar char="ü"/>
            </a:pPr>
            <a:r>
              <a:rPr lang="fr-FR" sz="3200" dirty="0">
                <a:solidFill>
                  <a:srgbClr val="374151"/>
                </a:solidFill>
                <a:latin typeface="Söhne"/>
              </a:rPr>
              <a:t> L'âge</a:t>
            </a:r>
          </a:p>
          <a:p>
            <a:pPr lvl="1">
              <a:buFont typeface="Wingdings" panose="05000000000000000000" pitchFamily="2" charset="2"/>
              <a:buChar char="ü"/>
            </a:pPr>
            <a:r>
              <a:rPr lang="fr-FR" sz="3200" dirty="0">
                <a:solidFill>
                  <a:srgbClr val="374151"/>
                </a:solidFill>
                <a:latin typeface="Söhne"/>
              </a:rPr>
              <a:t> Efficacité</a:t>
            </a:r>
          </a:p>
          <a:p>
            <a:pPr lvl="1">
              <a:buFont typeface="Wingdings" panose="05000000000000000000" pitchFamily="2" charset="2"/>
              <a:buChar char="ü"/>
            </a:pPr>
            <a:r>
              <a:rPr lang="fr-FR" sz="3200" dirty="0">
                <a:solidFill>
                  <a:srgbClr val="374151"/>
                </a:solidFill>
                <a:latin typeface="Söhne"/>
              </a:rPr>
              <a:t> Le profil</a:t>
            </a:r>
          </a:p>
          <a:p>
            <a:pPr lvl="1">
              <a:buFont typeface="Wingdings" panose="05000000000000000000" pitchFamily="2" charset="2"/>
              <a:buChar char="ü"/>
            </a:pPr>
            <a:r>
              <a:rPr lang="fr-FR" sz="3200" dirty="0">
                <a:solidFill>
                  <a:srgbClr val="374151"/>
                </a:solidFill>
                <a:latin typeface="Söhne"/>
              </a:rPr>
              <a:t> Le potentiel</a:t>
            </a:r>
          </a:p>
        </p:txBody>
      </p:sp>
    </p:spTree>
    <p:extLst>
      <p:ext uri="{BB962C8B-B14F-4D97-AF65-F5344CB8AC3E}">
        <p14:creationId xmlns:p14="http://schemas.microsoft.com/office/powerpoint/2010/main" val="25633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500"/>
                                        <p:tgtEl>
                                          <p:spTgt spid="12">
                                            <p:txEl>
                                              <p:p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fade">
                                      <p:cBhvr>
                                        <p:cTn id="35" dur="500"/>
                                        <p:tgtEl>
                                          <p:spTgt spid="12">
                                            <p:txEl>
                                              <p:pRg st="2" end="2"/>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fade">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Histoire et l'essor du football</a:t>
            </a:r>
          </a:p>
          <a:p>
            <a:endParaRPr lang="fr-FR" dirty="0">
              <a:solidFill>
                <a:schemeClr val="bg2"/>
              </a:solidFill>
            </a:endParaRPr>
          </a:p>
          <a:p>
            <a:r>
              <a:rPr lang="fr-FR" dirty="0"/>
              <a:t>Travaux connexes</a:t>
            </a:r>
          </a:p>
          <a:p>
            <a:pPr marL="0" indent="0">
              <a:buNone/>
            </a:pPr>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555993398"/>
      </p:ext>
    </p:extLst>
  </p:cSld>
  <p:clrMapOvr>
    <a:masterClrMapping/>
  </p:clrMapOvr>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Props1.xml><?xml version="1.0" encoding="utf-8"?>
<ds:datastoreItem xmlns:ds="http://schemas.openxmlformats.org/officeDocument/2006/customXml" ds:itemID="{E270025F-12D7-4643-8310-0BEAE48F2A03}">
  <ds:schemaRefs>
    <ds:schemaRef ds:uri="http://schemas.microsoft.com/sharepoint/v3/contenttype/forms"/>
  </ds:schemaRefs>
</ds:datastoreItem>
</file>

<file path=customXml/itemProps2.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512</TotalTime>
  <Words>6754</Words>
  <Application>Microsoft Office PowerPoint</Application>
  <PresentationFormat>Grand écran</PresentationFormat>
  <Paragraphs>600</Paragraphs>
  <Slides>40</Slides>
  <Notes>23</Notes>
  <HiddenSlides>0</HiddenSlides>
  <MMClips>0</MMClips>
  <ScaleCrop>false</ScaleCrop>
  <HeadingPairs>
    <vt:vector size="6" baseType="variant">
      <vt:variant>
        <vt:lpstr>Polices utilisées</vt:lpstr>
      </vt:variant>
      <vt:variant>
        <vt:i4>13</vt:i4>
      </vt:variant>
      <vt:variant>
        <vt:lpstr>Thème</vt:lpstr>
      </vt:variant>
      <vt:variant>
        <vt:i4>5</vt:i4>
      </vt:variant>
      <vt:variant>
        <vt:lpstr>Titres des diapositives</vt:lpstr>
      </vt:variant>
      <vt:variant>
        <vt:i4>40</vt:i4>
      </vt:variant>
    </vt:vector>
  </HeadingPairs>
  <TitlesOfParts>
    <vt:vector size="58" baseType="lpstr">
      <vt:lpstr>Arial</vt:lpstr>
      <vt:lpstr>Barlow</vt:lpstr>
      <vt:lpstr>Barlow Black</vt:lpstr>
      <vt:lpstr>Barlow Condensed Light</vt:lpstr>
      <vt:lpstr>Barlow ExtraBold</vt:lpstr>
      <vt:lpstr>Barlow Light</vt:lpstr>
      <vt:lpstr>Calibri</vt:lpstr>
      <vt:lpstr>Gill Sans</vt:lpstr>
      <vt:lpstr>Inria Sans</vt:lpstr>
      <vt:lpstr>MinionPro-Regular</vt:lpstr>
      <vt:lpstr>Söhne</vt:lpstr>
      <vt:lpstr>source-serif-pro</vt:lpstr>
      <vt:lpstr>Wingdings</vt:lpstr>
      <vt:lpstr>Vert</vt:lpstr>
      <vt:lpstr>Mauve</vt:lpstr>
      <vt:lpstr>Bleu</vt:lpstr>
      <vt:lpstr>Jaune</vt:lpstr>
      <vt:lpstr>Saumon</vt:lpstr>
      <vt:lpstr>Et si les données issues de jeux vidéo pouvaient permettre de dénicher la prochaine pépite du football ? ​</vt:lpstr>
      <vt:lpstr>Sommaire</vt:lpstr>
      <vt:lpstr>Sommaire</vt:lpstr>
      <vt:lpstr>Histoire et l'essor du football</vt:lpstr>
      <vt:lpstr>Histoire et l'essor du football</vt:lpstr>
      <vt:lpstr>Histoire et l'essor du football</vt:lpstr>
      <vt:lpstr>Histoire et l'essor du football</vt:lpstr>
      <vt:lpstr>Histoire et l'essor du football</vt:lpstr>
      <vt:lpstr>Présentation PowerPoint</vt:lpstr>
      <vt:lpstr>Travaux connexes</vt:lpstr>
      <vt:lpstr>Travaux connexes</vt:lpstr>
      <vt:lpstr>Travaux connexes</vt:lpstr>
      <vt:lpstr>Présentation générale</vt:lpstr>
      <vt:lpstr>Présentation générale</vt:lpstr>
      <vt:lpstr>Présentation générale</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4</cp:revision>
  <cp:lastPrinted>2022-09-02T06:26:00Z</cp:lastPrinted>
  <dcterms:created xsi:type="dcterms:W3CDTF">2023-03-20T19:44:27Z</dcterms:created>
  <dcterms:modified xsi:type="dcterms:W3CDTF">2023-05-23T15:12:52Z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